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323" r:id="rId3"/>
    <p:sldId id="319" r:id="rId4"/>
    <p:sldId id="320" r:id="rId5"/>
    <p:sldId id="321" r:id="rId6"/>
    <p:sldId id="325" r:id="rId7"/>
    <p:sldId id="315" r:id="rId8"/>
  </p:sldIdLst>
  <p:sldSz cx="9144000" cy="6858000" type="screen4x3"/>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999B"/>
    <a:srgbClr val="5E5D5C"/>
    <a:srgbClr val="8DB612"/>
    <a:srgbClr val="0000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6" autoAdjust="0"/>
  </p:normalViewPr>
  <p:slideViewPr>
    <p:cSldViewPr>
      <p:cViewPr varScale="1">
        <p:scale>
          <a:sx n="59" d="100"/>
          <a:sy n="59" d="100"/>
        </p:scale>
        <p:origin x="17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52C466-840F-4FF4-AF94-6BC5B440F72F}" type="doc">
      <dgm:prSet loTypeId="urn:microsoft.com/office/officeart/2005/8/layout/cycle6" loCatId="relationship" qsTypeId="urn:microsoft.com/office/officeart/2005/8/quickstyle/simple1" qsCatId="simple" csTypeId="urn:microsoft.com/office/officeart/2005/8/colors/accent3_1" csCatId="accent3" phldr="1"/>
      <dgm:spPr/>
    </dgm:pt>
    <dgm:pt modelId="{9D211053-5161-4ED4-9966-8D4272FDD2D3}">
      <dgm:prSet phldrT="[Text]"/>
      <dgm:spPr>
        <a:solidFill>
          <a:schemeClr val="bg1">
            <a:lumMod val="85000"/>
          </a:schemeClr>
        </a:solidFill>
        <a:ln>
          <a:solidFill>
            <a:srgbClr val="8DB612"/>
          </a:solidFill>
        </a:ln>
      </dgm:spPr>
      <dgm:t>
        <a:bodyPr/>
        <a:lstStyle/>
        <a:p>
          <a:r>
            <a:rPr lang="et-EE" dirty="0"/>
            <a:t>Professional </a:t>
          </a:r>
          <a:r>
            <a:rPr lang="et-EE" dirty="0" err="1"/>
            <a:t>Cooperation</a:t>
          </a:r>
          <a:endParaRPr lang="et-EE" dirty="0"/>
        </a:p>
      </dgm:t>
    </dgm:pt>
    <dgm:pt modelId="{F8A1FC65-1B7E-4965-B181-5274BE2EB7B0}" type="parTrans" cxnId="{EBC6B400-D4C9-4332-8E12-25AD1ED3B73C}">
      <dgm:prSet/>
      <dgm:spPr/>
      <dgm:t>
        <a:bodyPr/>
        <a:lstStyle/>
        <a:p>
          <a:endParaRPr lang="et-EE"/>
        </a:p>
      </dgm:t>
    </dgm:pt>
    <dgm:pt modelId="{FC5B54A4-3973-4E07-A3CD-99B5905CD44A}" type="sibTrans" cxnId="{EBC6B400-D4C9-4332-8E12-25AD1ED3B73C}">
      <dgm:prSet/>
      <dgm:spPr>
        <a:ln w="15875">
          <a:solidFill>
            <a:srgbClr val="8DB612"/>
          </a:solidFill>
        </a:ln>
      </dgm:spPr>
      <dgm:t>
        <a:bodyPr/>
        <a:lstStyle/>
        <a:p>
          <a:endParaRPr lang="et-EE"/>
        </a:p>
      </dgm:t>
    </dgm:pt>
    <dgm:pt modelId="{EC18F0BC-C6B1-417A-BAD2-B5AEFC2801E2}">
      <dgm:prSet phldrT="[Text]"/>
      <dgm:spPr>
        <a:solidFill>
          <a:schemeClr val="bg1">
            <a:lumMod val="85000"/>
          </a:schemeClr>
        </a:solidFill>
        <a:ln>
          <a:solidFill>
            <a:srgbClr val="8DB612"/>
          </a:solidFill>
        </a:ln>
      </dgm:spPr>
      <dgm:t>
        <a:bodyPr/>
        <a:lstStyle/>
        <a:p>
          <a:r>
            <a:rPr lang="et-EE" dirty="0" err="1"/>
            <a:t>Experience</a:t>
          </a:r>
          <a:r>
            <a:rPr lang="et-EE" dirty="0"/>
            <a:t> </a:t>
          </a:r>
          <a:r>
            <a:rPr lang="et-EE" dirty="0" err="1"/>
            <a:t>Sharing</a:t>
          </a:r>
          <a:endParaRPr lang="et-EE" dirty="0"/>
        </a:p>
      </dgm:t>
    </dgm:pt>
    <dgm:pt modelId="{85B617B7-7DB0-4CD2-81DB-D4FD50D4321B}" type="parTrans" cxnId="{D5092677-9E5D-4A49-98E7-6B22591888DB}">
      <dgm:prSet/>
      <dgm:spPr/>
      <dgm:t>
        <a:bodyPr/>
        <a:lstStyle/>
        <a:p>
          <a:endParaRPr lang="et-EE"/>
        </a:p>
      </dgm:t>
    </dgm:pt>
    <dgm:pt modelId="{2487E9D2-CD6C-465B-9D1C-8CCC2E8ECFC2}" type="sibTrans" cxnId="{D5092677-9E5D-4A49-98E7-6B22591888DB}">
      <dgm:prSet/>
      <dgm:spPr>
        <a:ln w="15875">
          <a:solidFill>
            <a:srgbClr val="8DB612"/>
          </a:solidFill>
        </a:ln>
      </dgm:spPr>
      <dgm:t>
        <a:bodyPr/>
        <a:lstStyle/>
        <a:p>
          <a:endParaRPr lang="et-EE"/>
        </a:p>
      </dgm:t>
    </dgm:pt>
    <dgm:pt modelId="{58BFE0D6-F9DC-4DDE-AD2C-21DDE061CF61}" type="pres">
      <dgm:prSet presAssocID="{3552C466-840F-4FF4-AF94-6BC5B440F72F}" presName="cycle" presStyleCnt="0">
        <dgm:presLayoutVars>
          <dgm:dir/>
          <dgm:resizeHandles val="exact"/>
        </dgm:presLayoutVars>
      </dgm:prSet>
      <dgm:spPr/>
    </dgm:pt>
    <dgm:pt modelId="{7A461401-4A53-4C9F-A22D-EB5BBFCB021E}" type="pres">
      <dgm:prSet presAssocID="{9D211053-5161-4ED4-9966-8D4272FDD2D3}" presName="node" presStyleLbl="node1" presStyleIdx="0" presStyleCnt="2">
        <dgm:presLayoutVars>
          <dgm:bulletEnabled val="1"/>
        </dgm:presLayoutVars>
      </dgm:prSet>
      <dgm:spPr/>
      <dgm:t>
        <a:bodyPr/>
        <a:lstStyle/>
        <a:p>
          <a:endParaRPr lang="en-US"/>
        </a:p>
      </dgm:t>
    </dgm:pt>
    <dgm:pt modelId="{3D7C0AEA-F4C0-4545-BA57-8141915E3357}" type="pres">
      <dgm:prSet presAssocID="{9D211053-5161-4ED4-9966-8D4272FDD2D3}" presName="spNode" presStyleCnt="0"/>
      <dgm:spPr/>
    </dgm:pt>
    <dgm:pt modelId="{B7743240-2E33-4B3D-AFE4-8614B98DECC5}" type="pres">
      <dgm:prSet presAssocID="{FC5B54A4-3973-4E07-A3CD-99B5905CD44A}" presName="sibTrans" presStyleLbl="sibTrans1D1" presStyleIdx="0" presStyleCnt="2"/>
      <dgm:spPr/>
      <dgm:t>
        <a:bodyPr/>
        <a:lstStyle/>
        <a:p>
          <a:endParaRPr lang="en-US"/>
        </a:p>
      </dgm:t>
    </dgm:pt>
    <dgm:pt modelId="{ECC424E1-8DC0-4068-90E9-ADD2111C6DE3}" type="pres">
      <dgm:prSet presAssocID="{EC18F0BC-C6B1-417A-BAD2-B5AEFC2801E2}" presName="node" presStyleLbl="node1" presStyleIdx="1" presStyleCnt="2">
        <dgm:presLayoutVars>
          <dgm:bulletEnabled val="1"/>
        </dgm:presLayoutVars>
      </dgm:prSet>
      <dgm:spPr/>
      <dgm:t>
        <a:bodyPr/>
        <a:lstStyle/>
        <a:p>
          <a:endParaRPr lang="en-US"/>
        </a:p>
      </dgm:t>
    </dgm:pt>
    <dgm:pt modelId="{A4BE23C4-01ED-44B8-A6AB-92F94248C12C}" type="pres">
      <dgm:prSet presAssocID="{EC18F0BC-C6B1-417A-BAD2-B5AEFC2801E2}" presName="spNode" presStyleCnt="0"/>
      <dgm:spPr/>
    </dgm:pt>
    <dgm:pt modelId="{707621AC-3448-47E4-AC92-167DC3F91692}" type="pres">
      <dgm:prSet presAssocID="{2487E9D2-CD6C-465B-9D1C-8CCC2E8ECFC2}" presName="sibTrans" presStyleLbl="sibTrans1D1" presStyleIdx="1" presStyleCnt="2"/>
      <dgm:spPr/>
      <dgm:t>
        <a:bodyPr/>
        <a:lstStyle/>
        <a:p>
          <a:endParaRPr lang="en-US"/>
        </a:p>
      </dgm:t>
    </dgm:pt>
  </dgm:ptLst>
  <dgm:cxnLst>
    <dgm:cxn modelId="{F6A08719-600F-4D42-84D1-86868D840149}" type="presOf" srcId="{2487E9D2-CD6C-465B-9D1C-8CCC2E8ECFC2}" destId="{707621AC-3448-47E4-AC92-167DC3F91692}" srcOrd="0" destOrd="0" presId="urn:microsoft.com/office/officeart/2005/8/layout/cycle6"/>
    <dgm:cxn modelId="{D5092677-9E5D-4A49-98E7-6B22591888DB}" srcId="{3552C466-840F-4FF4-AF94-6BC5B440F72F}" destId="{EC18F0BC-C6B1-417A-BAD2-B5AEFC2801E2}" srcOrd="1" destOrd="0" parTransId="{85B617B7-7DB0-4CD2-81DB-D4FD50D4321B}" sibTransId="{2487E9D2-CD6C-465B-9D1C-8CCC2E8ECFC2}"/>
    <dgm:cxn modelId="{503C8A9A-9813-484E-9F90-C1DB456EE517}" type="presOf" srcId="{EC18F0BC-C6B1-417A-BAD2-B5AEFC2801E2}" destId="{ECC424E1-8DC0-4068-90E9-ADD2111C6DE3}" srcOrd="0" destOrd="0" presId="urn:microsoft.com/office/officeart/2005/8/layout/cycle6"/>
    <dgm:cxn modelId="{1A5014E9-D97B-4444-88DF-15D1C471A50C}" type="presOf" srcId="{FC5B54A4-3973-4E07-A3CD-99B5905CD44A}" destId="{B7743240-2E33-4B3D-AFE4-8614B98DECC5}" srcOrd="0" destOrd="0" presId="urn:microsoft.com/office/officeart/2005/8/layout/cycle6"/>
    <dgm:cxn modelId="{8FDA97E9-9347-46D3-9988-6B120B9FA332}" type="presOf" srcId="{9D211053-5161-4ED4-9966-8D4272FDD2D3}" destId="{7A461401-4A53-4C9F-A22D-EB5BBFCB021E}" srcOrd="0" destOrd="0" presId="urn:microsoft.com/office/officeart/2005/8/layout/cycle6"/>
    <dgm:cxn modelId="{EBC6B400-D4C9-4332-8E12-25AD1ED3B73C}" srcId="{3552C466-840F-4FF4-AF94-6BC5B440F72F}" destId="{9D211053-5161-4ED4-9966-8D4272FDD2D3}" srcOrd="0" destOrd="0" parTransId="{F8A1FC65-1B7E-4965-B181-5274BE2EB7B0}" sibTransId="{FC5B54A4-3973-4E07-A3CD-99B5905CD44A}"/>
    <dgm:cxn modelId="{4AAE57AB-0C04-41C4-8AF5-CA9D33D52E4B}" type="presOf" srcId="{3552C466-840F-4FF4-AF94-6BC5B440F72F}" destId="{58BFE0D6-F9DC-4DDE-AD2C-21DDE061CF61}" srcOrd="0" destOrd="0" presId="urn:microsoft.com/office/officeart/2005/8/layout/cycle6"/>
    <dgm:cxn modelId="{4A8B943D-343A-4A88-A519-8036FC4009BF}" type="presParOf" srcId="{58BFE0D6-F9DC-4DDE-AD2C-21DDE061CF61}" destId="{7A461401-4A53-4C9F-A22D-EB5BBFCB021E}" srcOrd="0" destOrd="0" presId="urn:microsoft.com/office/officeart/2005/8/layout/cycle6"/>
    <dgm:cxn modelId="{7B73089E-751E-4306-8146-4B8CFD9201E3}" type="presParOf" srcId="{58BFE0D6-F9DC-4DDE-AD2C-21DDE061CF61}" destId="{3D7C0AEA-F4C0-4545-BA57-8141915E3357}" srcOrd="1" destOrd="0" presId="urn:microsoft.com/office/officeart/2005/8/layout/cycle6"/>
    <dgm:cxn modelId="{215F69E5-A3ED-4BF8-B337-69238025DEE8}" type="presParOf" srcId="{58BFE0D6-F9DC-4DDE-AD2C-21DDE061CF61}" destId="{B7743240-2E33-4B3D-AFE4-8614B98DECC5}" srcOrd="2" destOrd="0" presId="urn:microsoft.com/office/officeart/2005/8/layout/cycle6"/>
    <dgm:cxn modelId="{06ED6453-16E3-4777-91AD-FDF6762B0EDF}" type="presParOf" srcId="{58BFE0D6-F9DC-4DDE-AD2C-21DDE061CF61}" destId="{ECC424E1-8DC0-4068-90E9-ADD2111C6DE3}" srcOrd="3" destOrd="0" presId="urn:microsoft.com/office/officeart/2005/8/layout/cycle6"/>
    <dgm:cxn modelId="{95E1C363-B454-4569-BEE7-4BF837B1D262}" type="presParOf" srcId="{58BFE0D6-F9DC-4DDE-AD2C-21DDE061CF61}" destId="{A4BE23C4-01ED-44B8-A6AB-92F94248C12C}" srcOrd="4" destOrd="0" presId="urn:microsoft.com/office/officeart/2005/8/layout/cycle6"/>
    <dgm:cxn modelId="{93D400B8-09C1-477E-9BCA-BF2580C17939}" type="presParOf" srcId="{58BFE0D6-F9DC-4DDE-AD2C-21DDE061CF61}" destId="{707621AC-3448-47E4-AC92-167DC3F91692}" srcOrd="5" destOrd="0" presId="urn:microsoft.com/office/officeart/2005/8/layout/cycle6"/>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329520-43D9-4F0D-8813-BE8FEDD4205B}"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t-EE"/>
        </a:p>
      </dgm:t>
    </dgm:pt>
    <dgm:pt modelId="{312464CE-8027-48E5-95D5-72E7004BA213}">
      <dgm:prSet phldrT="[Text]" custT="1"/>
      <dgm:spPr>
        <a:solidFill>
          <a:srgbClr val="98999B"/>
        </a:solidFill>
        <a:ln>
          <a:solidFill>
            <a:srgbClr val="5E5D5C"/>
          </a:solidFill>
        </a:ln>
      </dgm:spPr>
      <dgm:t>
        <a:bodyPr/>
        <a:lstStyle/>
        <a:p>
          <a:r>
            <a:rPr lang="en-GB" sz="1600" b="1" noProof="0" dirty="0"/>
            <a:t>Training</a:t>
          </a:r>
        </a:p>
      </dgm:t>
    </dgm:pt>
    <dgm:pt modelId="{6CDD8FAA-A4D6-4F7C-BA3F-F218C209D9DF}" type="parTrans" cxnId="{12B3CEC1-3207-46B6-A9FD-FEC8C2B11AD4}">
      <dgm:prSet/>
      <dgm:spPr/>
      <dgm:t>
        <a:bodyPr/>
        <a:lstStyle/>
        <a:p>
          <a:endParaRPr lang="et-EE"/>
        </a:p>
      </dgm:t>
    </dgm:pt>
    <dgm:pt modelId="{2AB22D69-0FD7-4D24-9389-A4856238143B}" type="sibTrans" cxnId="{12B3CEC1-3207-46B6-A9FD-FEC8C2B11AD4}">
      <dgm:prSet/>
      <dgm:spPr/>
      <dgm:t>
        <a:bodyPr/>
        <a:lstStyle/>
        <a:p>
          <a:endParaRPr lang="et-EE"/>
        </a:p>
      </dgm:t>
    </dgm:pt>
    <dgm:pt modelId="{62D33FE3-0D8B-497E-B8D6-6C5A790E8649}">
      <dgm:prSet phldrT="[Text]"/>
      <dgm:spPr>
        <a:ln>
          <a:solidFill>
            <a:srgbClr val="5E5D5C"/>
          </a:solidFill>
        </a:ln>
      </dgm:spPr>
      <dgm:t>
        <a:bodyPr/>
        <a:lstStyle/>
        <a:p>
          <a:r>
            <a:rPr lang="en-GB" noProof="0" dirty="0">
              <a:solidFill>
                <a:schemeClr val="bg1"/>
              </a:solidFill>
            </a:rPr>
            <a:t> </a:t>
          </a:r>
          <a:r>
            <a:rPr lang="en-GB" noProof="0" dirty="0"/>
            <a:t>Sustainable development</a:t>
          </a:r>
        </a:p>
      </dgm:t>
    </dgm:pt>
    <dgm:pt modelId="{D200C340-28E9-454B-8455-614DBC6419BF}" type="parTrans" cxnId="{ED80C518-A1A0-49AC-B742-98B356447BCC}">
      <dgm:prSet/>
      <dgm:spPr/>
      <dgm:t>
        <a:bodyPr/>
        <a:lstStyle/>
        <a:p>
          <a:endParaRPr lang="et-EE"/>
        </a:p>
      </dgm:t>
    </dgm:pt>
    <dgm:pt modelId="{9EA5C827-DE55-4B2C-90FF-EE3F0C995354}" type="sibTrans" cxnId="{ED80C518-A1A0-49AC-B742-98B356447BCC}">
      <dgm:prSet/>
      <dgm:spPr/>
      <dgm:t>
        <a:bodyPr/>
        <a:lstStyle/>
        <a:p>
          <a:endParaRPr lang="et-EE"/>
        </a:p>
      </dgm:t>
    </dgm:pt>
    <dgm:pt modelId="{F2B5CFB3-6153-4320-8561-E2D90CC224B3}">
      <dgm:prSet phldrT="[Text]" custT="1"/>
      <dgm:spPr>
        <a:solidFill>
          <a:srgbClr val="5E5D5C"/>
        </a:solidFill>
        <a:ln>
          <a:solidFill>
            <a:srgbClr val="5E5D5C"/>
          </a:solidFill>
        </a:ln>
      </dgm:spPr>
      <dgm:t>
        <a:bodyPr/>
        <a:lstStyle/>
        <a:p>
          <a:r>
            <a:rPr lang="en-GB" sz="1600" b="1" noProof="0" dirty="0"/>
            <a:t>Spring session </a:t>
          </a:r>
        </a:p>
      </dgm:t>
    </dgm:pt>
    <dgm:pt modelId="{1C4F36A0-8C59-4A63-814D-26B396D4E82E}" type="parTrans" cxnId="{F7F3DB9A-E121-423F-B482-029FF05051DC}">
      <dgm:prSet/>
      <dgm:spPr/>
      <dgm:t>
        <a:bodyPr/>
        <a:lstStyle/>
        <a:p>
          <a:endParaRPr lang="et-EE"/>
        </a:p>
      </dgm:t>
    </dgm:pt>
    <dgm:pt modelId="{BEDEBF52-C6F7-4537-BCEE-7E7CB7E2B321}" type="sibTrans" cxnId="{F7F3DB9A-E121-423F-B482-029FF05051DC}">
      <dgm:prSet/>
      <dgm:spPr/>
      <dgm:t>
        <a:bodyPr/>
        <a:lstStyle/>
        <a:p>
          <a:endParaRPr lang="et-EE"/>
        </a:p>
      </dgm:t>
    </dgm:pt>
    <dgm:pt modelId="{DC8D0509-EAE7-43AA-A283-7001A2F1157A}">
      <dgm:prSet phldrT="[Text]"/>
      <dgm:spPr>
        <a:ln>
          <a:solidFill>
            <a:srgbClr val="5E5D5C"/>
          </a:solidFill>
        </a:ln>
      </dgm:spPr>
      <dgm:t>
        <a:bodyPr/>
        <a:lstStyle/>
        <a:p>
          <a:r>
            <a:rPr lang="en-GB" noProof="0" dirty="0">
              <a:solidFill>
                <a:schemeClr val="bg1"/>
              </a:solidFill>
            </a:rPr>
            <a:t> </a:t>
          </a:r>
          <a:r>
            <a:rPr lang="en-GB" noProof="0" dirty="0"/>
            <a:t>Water Quality and Management</a:t>
          </a:r>
        </a:p>
      </dgm:t>
    </dgm:pt>
    <dgm:pt modelId="{938A947E-316C-414B-8736-47890507BE18}" type="parTrans" cxnId="{22F33EEA-9E28-42DE-9740-A623E856496A}">
      <dgm:prSet/>
      <dgm:spPr/>
      <dgm:t>
        <a:bodyPr/>
        <a:lstStyle/>
        <a:p>
          <a:endParaRPr lang="et-EE"/>
        </a:p>
      </dgm:t>
    </dgm:pt>
    <dgm:pt modelId="{72FEE369-C364-466E-A541-2B56EA0A8BF3}" type="sibTrans" cxnId="{22F33EEA-9E28-42DE-9740-A623E856496A}">
      <dgm:prSet/>
      <dgm:spPr/>
      <dgm:t>
        <a:bodyPr/>
        <a:lstStyle/>
        <a:p>
          <a:endParaRPr lang="et-EE"/>
        </a:p>
      </dgm:t>
    </dgm:pt>
    <dgm:pt modelId="{9CD4AC44-595D-4334-9C75-6E8448F5E8FA}">
      <dgm:prSet phldrT="[Text]" custT="1"/>
      <dgm:spPr>
        <a:solidFill>
          <a:srgbClr val="98999B"/>
        </a:solidFill>
        <a:ln>
          <a:solidFill>
            <a:srgbClr val="5E5D5C"/>
          </a:solidFill>
        </a:ln>
      </dgm:spPr>
      <dgm:t>
        <a:bodyPr/>
        <a:lstStyle/>
        <a:p>
          <a:r>
            <a:rPr lang="en-GB" sz="1600" b="1" noProof="0" dirty="0"/>
            <a:t>Training</a:t>
          </a:r>
        </a:p>
      </dgm:t>
    </dgm:pt>
    <dgm:pt modelId="{D5B56BCE-4030-4066-A410-CCD7E11B2718}" type="parTrans" cxnId="{DD98C757-B2F5-4458-A16A-8A516074E689}">
      <dgm:prSet/>
      <dgm:spPr/>
      <dgm:t>
        <a:bodyPr/>
        <a:lstStyle/>
        <a:p>
          <a:endParaRPr lang="et-EE"/>
        </a:p>
      </dgm:t>
    </dgm:pt>
    <dgm:pt modelId="{347A4779-39E7-4229-8D61-4C983EA5AA85}" type="sibTrans" cxnId="{DD98C757-B2F5-4458-A16A-8A516074E689}">
      <dgm:prSet/>
      <dgm:spPr/>
      <dgm:t>
        <a:bodyPr/>
        <a:lstStyle/>
        <a:p>
          <a:endParaRPr lang="et-EE"/>
        </a:p>
      </dgm:t>
    </dgm:pt>
    <dgm:pt modelId="{61E60FBF-DABE-462D-8135-F5546D5222D1}">
      <dgm:prSet phldrT="[Text]" custT="1"/>
      <dgm:spPr>
        <a:solidFill>
          <a:srgbClr val="8DB612"/>
        </a:solidFill>
        <a:ln>
          <a:solidFill>
            <a:srgbClr val="5E5D5C"/>
          </a:solidFill>
        </a:ln>
      </dgm:spPr>
      <dgm:t>
        <a:bodyPr/>
        <a:lstStyle/>
        <a:p>
          <a:r>
            <a:rPr lang="en-GB" sz="1200" b="1" noProof="0" dirty="0"/>
            <a:t>14</a:t>
          </a:r>
          <a:r>
            <a:rPr lang="en-GB" sz="1200" b="1" baseline="30000" noProof="0" dirty="0"/>
            <a:t>th</a:t>
          </a:r>
          <a:r>
            <a:rPr lang="en-GB" sz="1400" b="1" noProof="0" dirty="0"/>
            <a:t> Annual Meeting</a:t>
          </a:r>
        </a:p>
      </dgm:t>
    </dgm:pt>
    <dgm:pt modelId="{E120F310-9E12-46F0-8026-3062E5A819AF}" type="parTrans" cxnId="{970A98E4-01B9-4C2B-837E-980A5DBEF608}">
      <dgm:prSet/>
      <dgm:spPr/>
      <dgm:t>
        <a:bodyPr/>
        <a:lstStyle/>
        <a:p>
          <a:endParaRPr lang="et-EE"/>
        </a:p>
      </dgm:t>
    </dgm:pt>
    <dgm:pt modelId="{8E909BE8-6EA3-4AB6-BAAB-3AAEC5E3B0F8}" type="sibTrans" cxnId="{970A98E4-01B9-4C2B-837E-980A5DBEF608}">
      <dgm:prSet/>
      <dgm:spPr/>
      <dgm:t>
        <a:bodyPr/>
        <a:lstStyle/>
        <a:p>
          <a:endParaRPr lang="et-EE"/>
        </a:p>
      </dgm:t>
    </dgm:pt>
    <dgm:pt modelId="{4E900CC8-90B9-49A4-8E59-F07A58DE105D}">
      <dgm:prSet phldrT="[Text]" custT="1"/>
      <dgm:spPr>
        <a:solidFill>
          <a:srgbClr val="8DB612"/>
        </a:solidFill>
        <a:ln>
          <a:solidFill>
            <a:srgbClr val="5E5D5C"/>
          </a:solidFill>
        </a:ln>
      </dgm:spPr>
      <dgm:t>
        <a:bodyPr/>
        <a:lstStyle/>
        <a:p>
          <a:r>
            <a:rPr lang="en-GB" sz="1200" b="1" noProof="0" dirty="0"/>
            <a:t>15</a:t>
          </a:r>
          <a:r>
            <a:rPr lang="en-GB" sz="1200" b="1" baseline="30000" noProof="0" dirty="0"/>
            <a:t>th</a:t>
          </a:r>
          <a:r>
            <a:rPr lang="en-GB" sz="1400" b="1" noProof="0" dirty="0"/>
            <a:t> Annual Meeting </a:t>
          </a:r>
        </a:p>
      </dgm:t>
    </dgm:pt>
    <dgm:pt modelId="{0F22203D-A4E7-4635-BC4B-8830D4766D48}" type="parTrans" cxnId="{3DE581C8-0760-4749-B4A5-81B401BEB09A}">
      <dgm:prSet/>
      <dgm:spPr/>
      <dgm:t>
        <a:bodyPr/>
        <a:lstStyle/>
        <a:p>
          <a:endParaRPr lang="et-EE"/>
        </a:p>
      </dgm:t>
    </dgm:pt>
    <dgm:pt modelId="{A36D78DD-A139-48E9-8081-0F9F78ECA1D3}" type="sibTrans" cxnId="{3DE581C8-0760-4749-B4A5-81B401BEB09A}">
      <dgm:prSet/>
      <dgm:spPr/>
      <dgm:t>
        <a:bodyPr/>
        <a:lstStyle/>
        <a:p>
          <a:endParaRPr lang="et-EE"/>
        </a:p>
      </dgm:t>
    </dgm:pt>
    <dgm:pt modelId="{B6734C80-8FA3-430C-9264-D0A044A637AF}">
      <dgm:prSet/>
      <dgm:spPr>
        <a:ln>
          <a:solidFill>
            <a:srgbClr val="5E5D5C"/>
          </a:solidFill>
        </a:ln>
      </dgm:spPr>
      <dgm:t>
        <a:bodyPr/>
        <a:lstStyle/>
        <a:p>
          <a:r>
            <a:rPr lang="en-GB" noProof="0" dirty="0">
              <a:solidFill>
                <a:schemeClr val="bg1"/>
              </a:solidFill>
            </a:rPr>
            <a:t> </a:t>
          </a:r>
          <a:r>
            <a:rPr lang="en-GB" noProof="0" dirty="0"/>
            <a:t>MBIs for environmental protection</a:t>
          </a:r>
          <a:br>
            <a:rPr lang="en-GB" noProof="0" dirty="0"/>
          </a:br>
          <a:r>
            <a:rPr lang="en-GB" noProof="0" dirty="0"/>
            <a:t> ISSAIs of environmental auditing</a:t>
          </a:r>
        </a:p>
      </dgm:t>
    </dgm:pt>
    <dgm:pt modelId="{B568F3E1-A6D4-482D-A162-5F5CB43E8F80}" type="parTrans" cxnId="{0BC86931-3922-4EC5-862D-049D79A0DC23}">
      <dgm:prSet/>
      <dgm:spPr/>
      <dgm:t>
        <a:bodyPr/>
        <a:lstStyle/>
        <a:p>
          <a:endParaRPr lang="et-EE"/>
        </a:p>
      </dgm:t>
    </dgm:pt>
    <dgm:pt modelId="{645DF8BE-AA5B-458C-BE0F-DEAC6C71533B}" type="sibTrans" cxnId="{0BC86931-3922-4EC5-862D-049D79A0DC23}">
      <dgm:prSet/>
      <dgm:spPr/>
      <dgm:t>
        <a:bodyPr/>
        <a:lstStyle/>
        <a:p>
          <a:endParaRPr lang="et-EE"/>
        </a:p>
      </dgm:t>
    </dgm:pt>
    <dgm:pt modelId="{19540162-5572-4A9B-8E7A-93493509557D}">
      <dgm:prSet custT="1"/>
      <dgm:spPr>
        <a:solidFill>
          <a:schemeClr val="bg1">
            <a:lumMod val="85000"/>
            <a:alpha val="90000"/>
          </a:schemeClr>
        </a:solidFill>
        <a:ln>
          <a:solidFill>
            <a:srgbClr val="5E5D5C"/>
          </a:solidFill>
        </a:ln>
      </dgm:spPr>
      <dgm:t>
        <a:bodyPr/>
        <a:lstStyle/>
        <a:p>
          <a:r>
            <a:rPr lang="en-GB" sz="2600" noProof="0" dirty="0">
              <a:solidFill>
                <a:schemeClr val="bg1">
                  <a:lumMod val="85000"/>
                </a:schemeClr>
              </a:solidFill>
            </a:rPr>
            <a:t> </a:t>
          </a:r>
          <a:r>
            <a:rPr lang="et-EE" sz="2400" noProof="0" dirty="0" err="1"/>
            <a:t>Data</a:t>
          </a:r>
          <a:r>
            <a:rPr lang="et-EE" sz="2400" noProof="0" dirty="0"/>
            <a:t> and </a:t>
          </a:r>
          <a:r>
            <a:rPr lang="et-EE" sz="2400" noProof="0" dirty="0" err="1"/>
            <a:t>Analysis</a:t>
          </a:r>
          <a:r>
            <a:rPr lang="et-EE" sz="2400" noProof="0" dirty="0"/>
            <a:t> </a:t>
          </a:r>
          <a:r>
            <a:rPr lang="et-EE" sz="2400" noProof="0" dirty="0" err="1"/>
            <a:t>in</a:t>
          </a:r>
          <a:r>
            <a:rPr lang="et-EE" sz="2400" noProof="0" dirty="0"/>
            <a:t> </a:t>
          </a:r>
          <a:r>
            <a:rPr lang="et-EE" sz="2400" noProof="0" dirty="0" err="1"/>
            <a:t>Environmental</a:t>
          </a:r>
          <a:r>
            <a:rPr lang="et-EE" sz="2400" noProof="0" dirty="0"/>
            <a:t> Audit</a:t>
          </a:r>
          <a:endParaRPr lang="en-GB" sz="2400" noProof="0" dirty="0"/>
        </a:p>
      </dgm:t>
    </dgm:pt>
    <dgm:pt modelId="{20127F34-DF1A-43C5-A029-0AD29B634E16}" type="parTrans" cxnId="{816BB807-82EE-40FF-B664-B04FE8A2DED5}">
      <dgm:prSet/>
      <dgm:spPr/>
      <dgm:t>
        <a:bodyPr/>
        <a:lstStyle/>
        <a:p>
          <a:endParaRPr lang="et-EE"/>
        </a:p>
      </dgm:t>
    </dgm:pt>
    <dgm:pt modelId="{62044FDF-7C53-45AF-8809-879485795083}" type="sibTrans" cxnId="{816BB807-82EE-40FF-B664-B04FE8A2DED5}">
      <dgm:prSet/>
      <dgm:spPr/>
      <dgm:t>
        <a:bodyPr/>
        <a:lstStyle/>
        <a:p>
          <a:endParaRPr lang="et-EE"/>
        </a:p>
      </dgm:t>
    </dgm:pt>
    <dgm:pt modelId="{458C61B4-F9E4-4301-8C77-4BB5154794D5}">
      <dgm:prSet/>
      <dgm:spPr>
        <a:solidFill>
          <a:schemeClr val="bg1">
            <a:lumMod val="85000"/>
            <a:alpha val="90000"/>
          </a:schemeClr>
        </a:solidFill>
        <a:ln>
          <a:solidFill>
            <a:srgbClr val="5E5D5C"/>
          </a:solidFill>
        </a:ln>
      </dgm:spPr>
      <dgm:t>
        <a:bodyPr/>
        <a:lstStyle/>
        <a:p>
          <a:r>
            <a:rPr lang="en-GB" noProof="0" dirty="0">
              <a:solidFill>
                <a:schemeClr val="bg1">
                  <a:lumMod val="85000"/>
                </a:schemeClr>
              </a:solidFill>
            </a:rPr>
            <a:t> </a:t>
          </a:r>
          <a:r>
            <a:rPr lang="en-GB" noProof="0" dirty="0"/>
            <a:t>Land Use and Development</a:t>
          </a:r>
        </a:p>
      </dgm:t>
    </dgm:pt>
    <dgm:pt modelId="{A5CC664F-EFF3-4ECF-90BD-E50F41FF4F17}" type="parTrans" cxnId="{941BDEB0-1FD0-49BB-8DD0-FBF64B604F67}">
      <dgm:prSet/>
      <dgm:spPr/>
      <dgm:t>
        <a:bodyPr/>
        <a:lstStyle/>
        <a:p>
          <a:endParaRPr lang="et-EE"/>
        </a:p>
      </dgm:t>
    </dgm:pt>
    <dgm:pt modelId="{C54E9583-3DBD-4EF3-8339-F5E6ECC78000}" type="sibTrans" cxnId="{941BDEB0-1FD0-49BB-8DD0-FBF64B604F67}">
      <dgm:prSet/>
      <dgm:spPr/>
      <dgm:t>
        <a:bodyPr/>
        <a:lstStyle/>
        <a:p>
          <a:endParaRPr lang="et-EE"/>
        </a:p>
      </dgm:t>
    </dgm:pt>
    <dgm:pt modelId="{8E06E91A-0760-4866-AF3A-693476E9A49A}">
      <dgm:prSet/>
      <dgm:spPr>
        <a:solidFill>
          <a:schemeClr val="bg1">
            <a:lumMod val="85000"/>
            <a:alpha val="90000"/>
          </a:schemeClr>
        </a:solidFill>
        <a:ln>
          <a:solidFill>
            <a:srgbClr val="5E5D5C"/>
          </a:solidFill>
        </a:ln>
      </dgm:spPr>
      <dgm:t>
        <a:bodyPr/>
        <a:lstStyle/>
        <a:p>
          <a:r>
            <a:rPr lang="en-GB" noProof="0" dirty="0">
              <a:solidFill>
                <a:schemeClr val="bg1">
                  <a:lumMod val="85000"/>
                </a:schemeClr>
              </a:solidFill>
            </a:rPr>
            <a:t> </a:t>
          </a:r>
          <a:r>
            <a:rPr lang="en-GB" noProof="0" dirty="0"/>
            <a:t>Greening the SAIs</a:t>
          </a:r>
        </a:p>
      </dgm:t>
    </dgm:pt>
    <dgm:pt modelId="{036F79DF-26E8-4D45-9A7A-FC8D609167A5}" type="parTrans" cxnId="{14EB7438-D788-4E2C-8EE1-7D3AA3C75C64}">
      <dgm:prSet/>
      <dgm:spPr/>
      <dgm:t>
        <a:bodyPr/>
        <a:lstStyle/>
        <a:p>
          <a:endParaRPr lang="et-EE"/>
        </a:p>
      </dgm:t>
    </dgm:pt>
    <dgm:pt modelId="{46C98274-CC8C-4E59-80F1-859A477429F2}" type="sibTrans" cxnId="{14EB7438-D788-4E2C-8EE1-7D3AA3C75C64}">
      <dgm:prSet/>
      <dgm:spPr/>
      <dgm:t>
        <a:bodyPr/>
        <a:lstStyle/>
        <a:p>
          <a:endParaRPr lang="et-EE"/>
        </a:p>
      </dgm:t>
    </dgm:pt>
    <dgm:pt modelId="{8BE9F9C3-FDE7-42F0-B5F9-05349F1E1650}" type="pres">
      <dgm:prSet presAssocID="{6C329520-43D9-4F0D-8813-BE8FEDD4205B}" presName="linearFlow" presStyleCnt="0">
        <dgm:presLayoutVars>
          <dgm:dir/>
          <dgm:animLvl val="lvl"/>
          <dgm:resizeHandles val="exact"/>
        </dgm:presLayoutVars>
      </dgm:prSet>
      <dgm:spPr/>
      <dgm:t>
        <a:bodyPr/>
        <a:lstStyle/>
        <a:p>
          <a:endParaRPr lang="en-US"/>
        </a:p>
      </dgm:t>
    </dgm:pt>
    <dgm:pt modelId="{8CA9101E-1427-4CDE-8CE1-2987E611BDED}" type="pres">
      <dgm:prSet presAssocID="{312464CE-8027-48E5-95D5-72E7004BA213}" presName="composite" presStyleCnt="0"/>
      <dgm:spPr/>
    </dgm:pt>
    <dgm:pt modelId="{68B832C8-B973-4E8B-A133-7DD68D975EB2}" type="pres">
      <dgm:prSet presAssocID="{312464CE-8027-48E5-95D5-72E7004BA213}" presName="parentText" presStyleLbl="alignNode1" presStyleIdx="0" presStyleCnt="5">
        <dgm:presLayoutVars>
          <dgm:chMax val="1"/>
          <dgm:bulletEnabled val="1"/>
        </dgm:presLayoutVars>
      </dgm:prSet>
      <dgm:spPr/>
      <dgm:t>
        <a:bodyPr/>
        <a:lstStyle/>
        <a:p>
          <a:endParaRPr lang="en-US"/>
        </a:p>
      </dgm:t>
    </dgm:pt>
    <dgm:pt modelId="{945D446F-B5F4-44E7-B50E-30C8DC3A16D8}" type="pres">
      <dgm:prSet presAssocID="{312464CE-8027-48E5-95D5-72E7004BA213}" presName="descendantText" presStyleLbl="alignAcc1" presStyleIdx="0" presStyleCnt="5" custLinFactNeighborY="-479">
        <dgm:presLayoutVars>
          <dgm:bulletEnabled val="1"/>
        </dgm:presLayoutVars>
      </dgm:prSet>
      <dgm:spPr/>
      <dgm:t>
        <a:bodyPr/>
        <a:lstStyle/>
        <a:p>
          <a:endParaRPr lang="en-US"/>
        </a:p>
      </dgm:t>
    </dgm:pt>
    <dgm:pt modelId="{B698C74A-9D6F-4B79-872D-D49A49F041D1}" type="pres">
      <dgm:prSet presAssocID="{2AB22D69-0FD7-4D24-9389-A4856238143B}" presName="sp" presStyleCnt="0"/>
      <dgm:spPr/>
    </dgm:pt>
    <dgm:pt modelId="{797D00F1-76A6-40BE-9112-B14D08A8C792}" type="pres">
      <dgm:prSet presAssocID="{61E60FBF-DABE-462D-8135-F5546D5222D1}" presName="composite" presStyleCnt="0"/>
      <dgm:spPr/>
    </dgm:pt>
    <dgm:pt modelId="{D11C6966-C66A-4DA2-A00D-0291F2D07717}" type="pres">
      <dgm:prSet presAssocID="{61E60FBF-DABE-462D-8135-F5546D5222D1}" presName="parentText" presStyleLbl="alignNode1" presStyleIdx="1" presStyleCnt="5">
        <dgm:presLayoutVars>
          <dgm:chMax val="1"/>
          <dgm:bulletEnabled val="1"/>
        </dgm:presLayoutVars>
      </dgm:prSet>
      <dgm:spPr/>
      <dgm:t>
        <a:bodyPr/>
        <a:lstStyle/>
        <a:p>
          <a:endParaRPr lang="en-US"/>
        </a:p>
      </dgm:t>
    </dgm:pt>
    <dgm:pt modelId="{9820DF56-412E-4A1A-B365-DC30F375AC83}" type="pres">
      <dgm:prSet presAssocID="{61E60FBF-DABE-462D-8135-F5546D5222D1}" presName="descendantText" presStyleLbl="alignAcc1" presStyleIdx="1" presStyleCnt="5" custLinFactNeighborY="-479">
        <dgm:presLayoutVars>
          <dgm:bulletEnabled val="1"/>
        </dgm:presLayoutVars>
      </dgm:prSet>
      <dgm:spPr/>
      <dgm:t>
        <a:bodyPr/>
        <a:lstStyle/>
        <a:p>
          <a:endParaRPr lang="en-US"/>
        </a:p>
      </dgm:t>
    </dgm:pt>
    <dgm:pt modelId="{E6E33541-1507-4CF9-A3FE-E24D637C2778}" type="pres">
      <dgm:prSet presAssocID="{8E909BE8-6EA3-4AB6-BAAB-3AAEC5E3B0F8}" presName="sp" presStyleCnt="0"/>
      <dgm:spPr/>
    </dgm:pt>
    <dgm:pt modelId="{FC28C7A4-C2C0-4B0F-B2A0-BD794A66A2D3}" type="pres">
      <dgm:prSet presAssocID="{F2B5CFB3-6153-4320-8561-E2D90CC224B3}" presName="composite" presStyleCnt="0"/>
      <dgm:spPr/>
    </dgm:pt>
    <dgm:pt modelId="{E65EFAD4-B779-41BE-B04A-E47479EEBE94}" type="pres">
      <dgm:prSet presAssocID="{F2B5CFB3-6153-4320-8561-E2D90CC224B3}" presName="parentText" presStyleLbl="alignNode1" presStyleIdx="2" presStyleCnt="5">
        <dgm:presLayoutVars>
          <dgm:chMax val="1"/>
          <dgm:bulletEnabled val="1"/>
        </dgm:presLayoutVars>
      </dgm:prSet>
      <dgm:spPr/>
      <dgm:t>
        <a:bodyPr/>
        <a:lstStyle/>
        <a:p>
          <a:endParaRPr lang="en-US"/>
        </a:p>
      </dgm:t>
    </dgm:pt>
    <dgm:pt modelId="{A0447300-FE9A-453E-84F2-80BF72384837}" type="pres">
      <dgm:prSet presAssocID="{F2B5CFB3-6153-4320-8561-E2D90CC224B3}" presName="descendantText" presStyleLbl="alignAcc1" presStyleIdx="2" presStyleCnt="5" custLinFactNeighborY="-479">
        <dgm:presLayoutVars>
          <dgm:bulletEnabled val="1"/>
        </dgm:presLayoutVars>
      </dgm:prSet>
      <dgm:spPr/>
      <dgm:t>
        <a:bodyPr/>
        <a:lstStyle/>
        <a:p>
          <a:endParaRPr lang="en-US"/>
        </a:p>
      </dgm:t>
    </dgm:pt>
    <dgm:pt modelId="{98CAEDF6-ACC7-4149-B5E7-BA92F4DC35CC}" type="pres">
      <dgm:prSet presAssocID="{BEDEBF52-C6F7-4537-BCEE-7E7CB7E2B321}" presName="sp" presStyleCnt="0"/>
      <dgm:spPr/>
    </dgm:pt>
    <dgm:pt modelId="{2ED876AF-14B6-4E48-9356-1553701E3607}" type="pres">
      <dgm:prSet presAssocID="{9CD4AC44-595D-4334-9C75-6E8448F5E8FA}" presName="composite" presStyleCnt="0"/>
      <dgm:spPr/>
    </dgm:pt>
    <dgm:pt modelId="{6A266937-2B83-42F3-9224-C22DBA9E952A}" type="pres">
      <dgm:prSet presAssocID="{9CD4AC44-595D-4334-9C75-6E8448F5E8FA}" presName="parentText" presStyleLbl="alignNode1" presStyleIdx="3" presStyleCnt="5">
        <dgm:presLayoutVars>
          <dgm:chMax val="1"/>
          <dgm:bulletEnabled val="1"/>
        </dgm:presLayoutVars>
      </dgm:prSet>
      <dgm:spPr/>
      <dgm:t>
        <a:bodyPr/>
        <a:lstStyle/>
        <a:p>
          <a:endParaRPr lang="en-US"/>
        </a:p>
      </dgm:t>
    </dgm:pt>
    <dgm:pt modelId="{555A483A-F92A-41A7-ADFA-A562D88E823F}" type="pres">
      <dgm:prSet presAssocID="{9CD4AC44-595D-4334-9C75-6E8448F5E8FA}" presName="descendantText" presStyleLbl="alignAcc1" presStyleIdx="3" presStyleCnt="5" custLinFactNeighborY="-479">
        <dgm:presLayoutVars>
          <dgm:bulletEnabled val="1"/>
        </dgm:presLayoutVars>
      </dgm:prSet>
      <dgm:spPr/>
      <dgm:t>
        <a:bodyPr/>
        <a:lstStyle/>
        <a:p>
          <a:endParaRPr lang="en-US"/>
        </a:p>
      </dgm:t>
    </dgm:pt>
    <dgm:pt modelId="{818634E1-7823-4B4C-AEE5-40AFBF674EA9}" type="pres">
      <dgm:prSet presAssocID="{347A4779-39E7-4229-8D61-4C983EA5AA85}" presName="sp" presStyleCnt="0"/>
      <dgm:spPr/>
    </dgm:pt>
    <dgm:pt modelId="{484ED9C0-6A34-428A-B8F8-58557CAC87AD}" type="pres">
      <dgm:prSet presAssocID="{4E900CC8-90B9-49A4-8E59-F07A58DE105D}" presName="composite" presStyleCnt="0"/>
      <dgm:spPr/>
    </dgm:pt>
    <dgm:pt modelId="{05B4F13B-27BA-40A7-BAAD-91C91A6A916C}" type="pres">
      <dgm:prSet presAssocID="{4E900CC8-90B9-49A4-8E59-F07A58DE105D}" presName="parentText" presStyleLbl="alignNode1" presStyleIdx="4" presStyleCnt="5">
        <dgm:presLayoutVars>
          <dgm:chMax val="1"/>
          <dgm:bulletEnabled val="1"/>
        </dgm:presLayoutVars>
      </dgm:prSet>
      <dgm:spPr/>
      <dgm:t>
        <a:bodyPr/>
        <a:lstStyle/>
        <a:p>
          <a:endParaRPr lang="en-US"/>
        </a:p>
      </dgm:t>
    </dgm:pt>
    <dgm:pt modelId="{38AD5237-ABE1-4D56-835B-E36CFEAF2DE1}" type="pres">
      <dgm:prSet presAssocID="{4E900CC8-90B9-49A4-8E59-F07A58DE105D}" presName="descendantText" presStyleLbl="alignAcc1" presStyleIdx="4" presStyleCnt="5" custLinFactNeighborY="-479">
        <dgm:presLayoutVars>
          <dgm:bulletEnabled val="1"/>
        </dgm:presLayoutVars>
      </dgm:prSet>
      <dgm:spPr/>
      <dgm:t>
        <a:bodyPr/>
        <a:lstStyle/>
        <a:p>
          <a:endParaRPr lang="en-US"/>
        </a:p>
      </dgm:t>
    </dgm:pt>
  </dgm:ptLst>
  <dgm:cxnLst>
    <dgm:cxn modelId="{14EB7438-D788-4E2C-8EE1-7D3AA3C75C64}" srcId="{4E900CC8-90B9-49A4-8E59-F07A58DE105D}" destId="{8E06E91A-0760-4866-AF3A-693476E9A49A}" srcOrd="1" destOrd="0" parTransId="{036F79DF-26E8-4D45-9A7A-FC8D609167A5}" sibTransId="{46C98274-CC8C-4E59-80F1-859A477429F2}"/>
    <dgm:cxn modelId="{F7F3DB9A-E121-423F-B482-029FF05051DC}" srcId="{6C329520-43D9-4F0D-8813-BE8FEDD4205B}" destId="{F2B5CFB3-6153-4320-8561-E2D90CC224B3}" srcOrd="2" destOrd="0" parTransId="{1C4F36A0-8C59-4A63-814D-26B396D4E82E}" sibTransId="{BEDEBF52-C6F7-4537-BCEE-7E7CB7E2B321}"/>
    <dgm:cxn modelId="{970A98E4-01B9-4C2B-837E-980A5DBEF608}" srcId="{6C329520-43D9-4F0D-8813-BE8FEDD4205B}" destId="{61E60FBF-DABE-462D-8135-F5546D5222D1}" srcOrd="1" destOrd="0" parTransId="{E120F310-9E12-46F0-8026-3062E5A819AF}" sibTransId="{8E909BE8-6EA3-4AB6-BAAB-3AAEC5E3B0F8}"/>
    <dgm:cxn modelId="{8C39FA41-1DAF-453E-87CD-FAEDD5B63C40}" type="presOf" srcId="{B6734C80-8FA3-430C-9264-D0A044A637AF}" destId="{9820DF56-412E-4A1A-B365-DC30F375AC83}" srcOrd="0" destOrd="0" presId="urn:microsoft.com/office/officeart/2005/8/layout/chevron2"/>
    <dgm:cxn modelId="{C5F9717E-F4B4-4F24-B428-66AE4FE0382E}" type="presOf" srcId="{312464CE-8027-48E5-95D5-72E7004BA213}" destId="{68B832C8-B973-4E8B-A133-7DD68D975EB2}" srcOrd="0" destOrd="0" presId="urn:microsoft.com/office/officeart/2005/8/layout/chevron2"/>
    <dgm:cxn modelId="{ED80C518-A1A0-49AC-B742-98B356447BCC}" srcId="{312464CE-8027-48E5-95D5-72E7004BA213}" destId="{62D33FE3-0D8B-497E-B8D6-6C5A790E8649}" srcOrd="0" destOrd="0" parTransId="{D200C340-28E9-454B-8455-614DBC6419BF}" sibTransId="{9EA5C827-DE55-4B2C-90FF-EE3F0C995354}"/>
    <dgm:cxn modelId="{12B3CEC1-3207-46B6-A9FD-FEC8C2B11AD4}" srcId="{6C329520-43D9-4F0D-8813-BE8FEDD4205B}" destId="{312464CE-8027-48E5-95D5-72E7004BA213}" srcOrd="0" destOrd="0" parTransId="{6CDD8FAA-A4D6-4F7C-BA3F-F218C209D9DF}" sibTransId="{2AB22D69-0FD7-4D24-9389-A4856238143B}"/>
    <dgm:cxn modelId="{27A6C815-D6C3-4BAC-8C9F-CF3706AA88D2}" type="presOf" srcId="{8E06E91A-0760-4866-AF3A-693476E9A49A}" destId="{38AD5237-ABE1-4D56-835B-E36CFEAF2DE1}" srcOrd="0" destOrd="1" presId="urn:microsoft.com/office/officeart/2005/8/layout/chevron2"/>
    <dgm:cxn modelId="{334BBDA3-8BD4-409E-BBFE-4E3B0FBA04E2}" type="presOf" srcId="{9CD4AC44-595D-4334-9C75-6E8448F5E8FA}" destId="{6A266937-2B83-42F3-9224-C22DBA9E952A}" srcOrd="0" destOrd="0" presId="urn:microsoft.com/office/officeart/2005/8/layout/chevron2"/>
    <dgm:cxn modelId="{816BB807-82EE-40FF-B664-B04FE8A2DED5}" srcId="{9CD4AC44-595D-4334-9C75-6E8448F5E8FA}" destId="{19540162-5572-4A9B-8E7A-93493509557D}" srcOrd="0" destOrd="0" parTransId="{20127F34-DF1A-43C5-A029-0AD29B634E16}" sibTransId="{62044FDF-7C53-45AF-8809-879485795083}"/>
    <dgm:cxn modelId="{129C5D4B-8EB3-4CC0-B24F-4DA41C521E26}" type="presOf" srcId="{F2B5CFB3-6153-4320-8561-E2D90CC224B3}" destId="{E65EFAD4-B779-41BE-B04A-E47479EEBE94}" srcOrd="0" destOrd="0" presId="urn:microsoft.com/office/officeart/2005/8/layout/chevron2"/>
    <dgm:cxn modelId="{C035CEAA-8CF1-4E67-B431-12F665725A83}" type="presOf" srcId="{6C329520-43D9-4F0D-8813-BE8FEDD4205B}" destId="{8BE9F9C3-FDE7-42F0-B5F9-05349F1E1650}" srcOrd="0" destOrd="0" presId="urn:microsoft.com/office/officeart/2005/8/layout/chevron2"/>
    <dgm:cxn modelId="{3DE581C8-0760-4749-B4A5-81B401BEB09A}" srcId="{6C329520-43D9-4F0D-8813-BE8FEDD4205B}" destId="{4E900CC8-90B9-49A4-8E59-F07A58DE105D}" srcOrd="4" destOrd="0" parTransId="{0F22203D-A4E7-4635-BC4B-8830D4766D48}" sibTransId="{A36D78DD-A139-48E9-8081-0F9F78ECA1D3}"/>
    <dgm:cxn modelId="{F55C9C7E-6635-4A38-ABC8-9E16B8C08D72}" type="presOf" srcId="{458C61B4-F9E4-4301-8C77-4BB5154794D5}" destId="{38AD5237-ABE1-4D56-835B-E36CFEAF2DE1}" srcOrd="0" destOrd="0" presId="urn:microsoft.com/office/officeart/2005/8/layout/chevron2"/>
    <dgm:cxn modelId="{2C3BA6B1-0B7E-4758-A113-FBD3413DA046}" type="presOf" srcId="{61E60FBF-DABE-462D-8135-F5546D5222D1}" destId="{D11C6966-C66A-4DA2-A00D-0291F2D07717}" srcOrd="0" destOrd="0" presId="urn:microsoft.com/office/officeart/2005/8/layout/chevron2"/>
    <dgm:cxn modelId="{941BDEB0-1FD0-49BB-8DD0-FBF64B604F67}" srcId="{4E900CC8-90B9-49A4-8E59-F07A58DE105D}" destId="{458C61B4-F9E4-4301-8C77-4BB5154794D5}" srcOrd="0" destOrd="0" parTransId="{A5CC664F-EFF3-4ECF-90BD-E50F41FF4F17}" sibTransId="{C54E9583-3DBD-4EF3-8339-F5E6ECC78000}"/>
    <dgm:cxn modelId="{EABC0150-A689-4560-868F-C7909A9924E1}" type="presOf" srcId="{62D33FE3-0D8B-497E-B8D6-6C5A790E8649}" destId="{945D446F-B5F4-44E7-B50E-30C8DC3A16D8}" srcOrd="0" destOrd="0" presId="urn:microsoft.com/office/officeart/2005/8/layout/chevron2"/>
    <dgm:cxn modelId="{DD98C757-B2F5-4458-A16A-8A516074E689}" srcId="{6C329520-43D9-4F0D-8813-BE8FEDD4205B}" destId="{9CD4AC44-595D-4334-9C75-6E8448F5E8FA}" srcOrd="3" destOrd="0" parTransId="{D5B56BCE-4030-4066-A410-CCD7E11B2718}" sibTransId="{347A4779-39E7-4229-8D61-4C983EA5AA85}"/>
    <dgm:cxn modelId="{0BC86931-3922-4EC5-862D-049D79A0DC23}" srcId="{61E60FBF-DABE-462D-8135-F5546D5222D1}" destId="{B6734C80-8FA3-430C-9264-D0A044A637AF}" srcOrd="0" destOrd="0" parTransId="{B568F3E1-A6D4-482D-A162-5F5CB43E8F80}" sibTransId="{645DF8BE-AA5B-458C-BE0F-DEAC6C71533B}"/>
    <dgm:cxn modelId="{22F33EEA-9E28-42DE-9740-A623E856496A}" srcId="{F2B5CFB3-6153-4320-8561-E2D90CC224B3}" destId="{DC8D0509-EAE7-43AA-A283-7001A2F1157A}" srcOrd="0" destOrd="0" parTransId="{938A947E-316C-414B-8736-47890507BE18}" sibTransId="{72FEE369-C364-466E-A541-2B56EA0A8BF3}"/>
    <dgm:cxn modelId="{45A27C11-9111-4FCE-AF47-DA65F1E8519D}" type="presOf" srcId="{DC8D0509-EAE7-43AA-A283-7001A2F1157A}" destId="{A0447300-FE9A-453E-84F2-80BF72384837}" srcOrd="0" destOrd="0" presId="urn:microsoft.com/office/officeart/2005/8/layout/chevron2"/>
    <dgm:cxn modelId="{92EEB334-5129-4100-8733-6AA592D45D23}" type="presOf" srcId="{4E900CC8-90B9-49A4-8E59-F07A58DE105D}" destId="{05B4F13B-27BA-40A7-BAAD-91C91A6A916C}" srcOrd="0" destOrd="0" presId="urn:microsoft.com/office/officeart/2005/8/layout/chevron2"/>
    <dgm:cxn modelId="{5174D155-3173-4B72-8250-8259C37A123A}" type="presOf" srcId="{19540162-5572-4A9B-8E7A-93493509557D}" destId="{555A483A-F92A-41A7-ADFA-A562D88E823F}" srcOrd="0" destOrd="0" presId="urn:microsoft.com/office/officeart/2005/8/layout/chevron2"/>
    <dgm:cxn modelId="{E8049444-4343-4B7F-A991-0FE5880AEA41}" type="presParOf" srcId="{8BE9F9C3-FDE7-42F0-B5F9-05349F1E1650}" destId="{8CA9101E-1427-4CDE-8CE1-2987E611BDED}" srcOrd="0" destOrd="0" presId="urn:microsoft.com/office/officeart/2005/8/layout/chevron2"/>
    <dgm:cxn modelId="{6E496307-26EC-410D-A25E-9AF91CD2CB42}" type="presParOf" srcId="{8CA9101E-1427-4CDE-8CE1-2987E611BDED}" destId="{68B832C8-B973-4E8B-A133-7DD68D975EB2}" srcOrd="0" destOrd="0" presId="urn:microsoft.com/office/officeart/2005/8/layout/chevron2"/>
    <dgm:cxn modelId="{082CB916-CA15-407F-82A4-5FC9BD567A04}" type="presParOf" srcId="{8CA9101E-1427-4CDE-8CE1-2987E611BDED}" destId="{945D446F-B5F4-44E7-B50E-30C8DC3A16D8}" srcOrd="1" destOrd="0" presId="urn:microsoft.com/office/officeart/2005/8/layout/chevron2"/>
    <dgm:cxn modelId="{10C28055-26EC-4D2F-BE35-B68C699F8D37}" type="presParOf" srcId="{8BE9F9C3-FDE7-42F0-B5F9-05349F1E1650}" destId="{B698C74A-9D6F-4B79-872D-D49A49F041D1}" srcOrd="1" destOrd="0" presId="urn:microsoft.com/office/officeart/2005/8/layout/chevron2"/>
    <dgm:cxn modelId="{60A114AF-3FF6-4E9F-AAD3-F6B3E1E19FF3}" type="presParOf" srcId="{8BE9F9C3-FDE7-42F0-B5F9-05349F1E1650}" destId="{797D00F1-76A6-40BE-9112-B14D08A8C792}" srcOrd="2" destOrd="0" presId="urn:microsoft.com/office/officeart/2005/8/layout/chevron2"/>
    <dgm:cxn modelId="{EF9ECC7E-F07F-491C-B2FE-9240697FCAA3}" type="presParOf" srcId="{797D00F1-76A6-40BE-9112-B14D08A8C792}" destId="{D11C6966-C66A-4DA2-A00D-0291F2D07717}" srcOrd="0" destOrd="0" presId="urn:microsoft.com/office/officeart/2005/8/layout/chevron2"/>
    <dgm:cxn modelId="{D7939615-80DB-4A27-936E-FCAC914320AD}" type="presParOf" srcId="{797D00F1-76A6-40BE-9112-B14D08A8C792}" destId="{9820DF56-412E-4A1A-B365-DC30F375AC83}" srcOrd="1" destOrd="0" presId="urn:microsoft.com/office/officeart/2005/8/layout/chevron2"/>
    <dgm:cxn modelId="{9A80B7A8-7F00-4F61-863E-4A94946F9ACF}" type="presParOf" srcId="{8BE9F9C3-FDE7-42F0-B5F9-05349F1E1650}" destId="{E6E33541-1507-4CF9-A3FE-E24D637C2778}" srcOrd="3" destOrd="0" presId="urn:microsoft.com/office/officeart/2005/8/layout/chevron2"/>
    <dgm:cxn modelId="{1A349756-B252-4F57-9340-B64CA283BB70}" type="presParOf" srcId="{8BE9F9C3-FDE7-42F0-B5F9-05349F1E1650}" destId="{FC28C7A4-C2C0-4B0F-B2A0-BD794A66A2D3}" srcOrd="4" destOrd="0" presId="urn:microsoft.com/office/officeart/2005/8/layout/chevron2"/>
    <dgm:cxn modelId="{7BCCA75F-E69B-4A33-B0B7-88AD6442458D}" type="presParOf" srcId="{FC28C7A4-C2C0-4B0F-B2A0-BD794A66A2D3}" destId="{E65EFAD4-B779-41BE-B04A-E47479EEBE94}" srcOrd="0" destOrd="0" presId="urn:microsoft.com/office/officeart/2005/8/layout/chevron2"/>
    <dgm:cxn modelId="{DDE962ED-EDD1-4D32-8514-D9DBAEEC7F68}" type="presParOf" srcId="{FC28C7A4-C2C0-4B0F-B2A0-BD794A66A2D3}" destId="{A0447300-FE9A-453E-84F2-80BF72384837}" srcOrd="1" destOrd="0" presId="urn:microsoft.com/office/officeart/2005/8/layout/chevron2"/>
    <dgm:cxn modelId="{D45F04D4-0EC6-4F62-B790-45288EB007DD}" type="presParOf" srcId="{8BE9F9C3-FDE7-42F0-B5F9-05349F1E1650}" destId="{98CAEDF6-ACC7-4149-B5E7-BA92F4DC35CC}" srcOrd="5" destOrd="0" presId="urn:microsoft.com/office/officeart/2005/8/layout/chevron2"/>
    <dgm:cxn modelId="{1C32123B-14F5-4D9A-AF83-CDCB735275FB}" type="presParOf" srcId="{8BE9F9C3-FDE7-42F0-B5F9-05349F1E1650}" destId="{2ED876AF-14B6-4E48-9356-1553701E3607}" srcOrd="6" destOrd="0" presId="urn:microsoft.com/office/officeart/2005/8/layout/chevron2"/>
    <dgm:cxn modelId="{B3728C89-184A-4FDA-867D-E4B7B3148692}" type="presParOf" srcId="{2ED876AF-14B6-4E48-9356-1553701E3607}" destId="{6A266937-2B83-42F3-9224-C22DBA9E952A}" srcOrd="0" destOrd="0" presId="urn:microsoft.com/office/officeart/2005/8/layout/chevron2"/>
    <dgm:cxn modelId="{A0CCEA54-F9F9-4153-8EBD-F5D2829019F9}" type="presParOf" srcId="{2ED876AF-14B6-4E48-9356-1553701E3607}" destId="{555A483A-F92A-41A7-ADFA-A562D88E823F}" srcOrd="1" destOrd="0" presId="urn:microsoft.com/office/officeart/2005/8/layout/chevron2"/>
    <dgm:cxn modelId="{AB36D1E8-4C9C-4F57-A552-7B0FC7C4EDA6}" type="presParOf" srcId="{8BE9F9C3-FDE7-42F0-B5F9-05349F1E1650}" destId="{818634E1-7823-4B4C-AEE5-40AFBF674EA9}" srcOrd="7" destOrd="0" presId="urn:microsoft.com/office/officeart/2005/8/layout/chevron2"/>
    <dgm:cxn modelId="{50D2B37F-FF66-4BE9-96C6-8A10A9ECEA8F}" type="presParOf" srcId="{8BE9F9C3-FDE7-42F0-B5F9-05349F1E1650}" destId="{484ED9C0-6A34-428A-B8F8-58557CAC87AD}" srcOrd="8" destOrd="0" presId="urn:microsoft.com/office/officeart/2005/8/layout/chevron2"/>
    <dgm:cxn modelId="{A826DEB5-088B-4977-9C26-4A53DEE8275D}" type="presParOf" srcId="{484ED9C0-6A34-428A-B8F8-58557CAC87AD}" destId="{05B4F13B-27BA-40A7-BAAD-91C91A6A916C}" srcOrd="0" destOrd="0" presId="urn:microsoft.com/office/officeart/2005/8/layout/chevron2"/>
    <dgm:cxn modelId="{82843BB1-9B32-4B08-B5F9-216C998D2FEE}" type="presParOf" srcId="{484ED9C0-6A34-428A-B8F8-58557CAC87AD}" destId="{38AD5237-ABE1-4D56-835B-E36CFEAF2DE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461401-4A53-4C9F-A22D-EB5BBFCB021E}">
      <dsp:nvSpPr>
        <dsp:cNvPr id="0" name=""/>
        <dsp:cNvSpPr/>
      </dsp:nvSpPr>
      <dsp:spPr>
        <a:xfrm>
          <a:off x="1371" y="1090736"/>
          <a:ext cx="2896195" cy="1882526"/>
        </a:xfrm>
        <a:prstGeom prst="roundRect">
          <a:avLst/>
        </a:prstGeom>
        <a:solidFill>
          <a:schemeClr val="bg1">
            <a:lumMod val="85000"/>
          </a:schemeClr>
        </a:solidFill>
        <a:ln w="25400" cap="flat" cmpd="sng" algn="ctr">
          <a:solidFill>
            <a:srgbClr val="8DB61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t-EE" sz="3700" kern="1200" dirty="0"/>
            <a:t>Professional </a:t>
          </a:r>
          <a:r>
            <a:rPr lang="et-EE" sz="3700" kern="1200" dirty="0" err="1"/>
            <a:t>Cooperation</a:t>
          </a:r>
          <a:endParaRPr lang="et-EE" sz="3700" kern="1200" dirty="0"/>
        </a:p>
      </dsp:txBody>
      <dsp:txXfrm>
        <a:off x="93268" y="1182633"/>
        <a:ext cx="2712401" cy="1698732"/>
      </dsp:txXfrm>
    </dsp:sp>
    <dsp:sp modelId="{B7743240-2E33-4B3D-AFE4-8614B98DECC5}">
      <dsp:nvSpPr>
        <dsp:cNvPr id="0" name=""/>
        <dsp:cNvSpPr/>
      </dsp:nvSpPr>
      <dsp:spPr>
        <a:xfrm>
          <a:off x="1449468" y="433468"/>
          <a:ext cx="3197062" cy="3197062"/>
        </a:xfrm>
        <a:custGeom>
          <a:avLst/>
          <a:gdLst/>
          <a:ahLst/>
          <a:cxnLst/>
          <a:rect l="0" t="0" r="0" b="0"/>
          <a:pathLst>
            <a:path>
              <a:moveTo>
                <a:pt x="321891" y="636505"/>
              </a:moveTo>
              <a:arcTo wR="1598531" hR="1598531" stAng="13020014" swAng="6359972"/>
            </a:path>
          </a:pathLst>
        </a:custGeom>
        <a:noFill/>
        <a:ln w="15875" cap="flat" cmpd="sng" algn="ctr">
          <a:solidFill>
            <a:srgbClr val="8DB612"/>
          </a:solidFill>
          <a:prstDash val="solid"/>
        </a:ln>
        <a:effectLst/>
      </dsp:spPr>
      <dsp:style>
        <a:lnRef idx="1">
          <a:scrgbClr r="0" g="0" b="0"/>
        </a:lnRef>
        <a:fillRef idx="0">
          <a:scrgbClr r="0" g="0" b="0"/>
        </a:fillRef>
        <a:effectRef idx="0">
          <a:scrgbClr r="0" g="0" b="0"/>
        </a:effectRef>
        <a:fontRef idx="minor"/>
      </dsp:style>
    </dsp:sp>
    <dsp:sp modelId="{ECC424E1-8DC0-4068-90E9-ADD2111C6DE3}">
      <dsp:nvSpPr>
        <dsp:cNvPr id="0" name=""/>
        <dsp:cNvSpPr/>
      </dsp:nvSpPr>
      <dsp:spPr>
        <a:xfrm>
          <a:off x="3198433" y="1090736"/>
          <a:ext cx="2896195" cy="1882526"/>
        </a:xfrm>
        <a:prstGeom prst="roundRect">
          <a:avLst/>
        </a:prstGeom>
        <a:solidFill>
          <a:schemeClr val="bg1">
            <a:lumMod val="85000"/>
          </a:schemeClr>
        </a:solidFill>
        <a:ln w="25400" cap="flat" cmpd="sng" algn="ctr">
          <a:solidFill>
            <a:srgbClr val="8DB61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t-EE" sz="3700" kern="1200" dirty="0" err="1"/>
            <a:t>Experience</a:t>
          </a:r>
          <a:r>
            <a:rPr lang="et-EE" sz="3700" kern="1200" dirty="0"/>
            <a:t> </a:t>
          </a:r>
          <a:r>
            <a:rPr lang="et-EE" sz="3700" kern="1200" dirty="0" err="1"/>
            <a:t>Sharing</a:t>
          </a:r>
          <a:endParaRPr lang="et-EE" sz="3700" kern="1200" dirty="0"/>
        </a:p>
      </dsp:txBody>
      <dsp:txXfrm>
        <a:off x="3290330" y="1182633"/>
        <a:ext cx="2712401" cy="1698732"/>
      </dsp:txXfrm>
    </dsp:sp>
    <dsp:sp modelId="{707621AC-3448-47E4-AC92-167DC3F91692}">
      <dsp:nvSpPr>
        <dsp:cNvPr id="0" name=""/>
        <dsp:cNvSpPr/>
      </dsp:nvSpPr>
      <dsp:spPr>
        <a:xfrm>
          <a:off x="1449468" y="433468"/>
          <a:ext cx="3197062" cy="3197062"/>
        </a:xfrm>
        <a:custGeom>
          <a:avLst/>
          <a:gdLst/>
          <a:ahLst/>
          <a:cxnLst/>
          <a:rect l="0" t="0" r="0" b="0"/>
          <a:pathLst>
            <a:path>
              <a:moveTo>
                <a:pt x="2875170" y="2560556"/>
              </a:moveTo>
              <a:arcTo wR="1598531" hR="1598531" stAng="2220014" swAng="6359972"/>
            </a:path>
          </a:pathLst>
        </a:custGeom>
        <a:noFill/>
        <a:ln w="15875" cap="flat" cmpd="sng" algn="ctr">
          <a:solidFill>
            <a:srgbClr val="8DB612"/>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832C8-B973-4E8B-A133-7DD68D975EB2}">
      <dsp:nvSpPr>
        <dsp:cNvPr id="0" name=""/>
        <dsp:cNvSpPr/>
      </dsp:nvSpPr>
      <dsp:spPr>
        <a:xfrm rot="5400000">
          <a:off x="-213500" y="218480"/>
          <a:ext cx="1423337" cy="996336"/>
        </a:xfrm>
        <a:prstGeom prst="chevron">
          <a:avLst/>
        </a:prstGeom>
        <a:solidFill>
          <a:srgbClr val="98999B"/>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a:t>Training</a:t>
          </a:r>
        </a:p>
      </dsp:txBody>
      <dsp:txXfrm rot="-5400000">
        <a:off x="1" y="503147"/>
        <a:ext cx="996336" cy="427001"/>
      </dsp:txXfrm>
    </dsp:sp>
    <dsp:sp modelId="{945D446F-B5F4-44E7-B50E-30C8DC3A16D8}">
      <dsp:nvSpPr>
        <dsp:cNvPr id="0" name=""/>
        <dsp:cNvSpPr/>
      </dsp:nvSpPr>
      <dsp:spPr>
        <a:xfrm rot="5400000">
          <a:off x="3706762" y="-2709878"/>
          <a:ext cx="925169" cy="6346021"/>
        </a:xfrm>
        <a:prstGeom prst="round2SameRect">
          <a:avLst/>
        </a:prstGeom>
        <a:solidFill>
          <a:schemeClr val="lt1">
            <a:alpha val="90000"/>
            <a:hueOff val="0"/>
            <a:satOff val="0"/>
            <a:lumOff val="0"/>
            <a:alphaOff val="0"/>
          </a:schemeClr>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noProof="0" dirty="0">
              <a:solidFill>
                <a:schemeClr val="bg1"/>
              </a:solidFill>
            </a:rPr>
            <a:t> </a:t>
          </a:r>
          <a:r>
            <a:rPr lang="en-GB" sz="2600" kern="1200" noProof="0" dirty="0"/>
            <a:t>Sustainable development</a:t>
          </a:r>
        </a:p>
      </dsp:txBody>
      <dsp:txXfrm rot="-5400000">
        <a:off x="996337" y="45710"/>
        <a:ext cx="6300858" cy="834843"/>
      </dsp:txXfrm>
    </dsp:sp>
    <dsp:sp modelId="{D11C6966-C66A-4DA2-A00D-0291F2D07717}">
      <dsp:nvSpPr>
        <dsp:cNvPr id="0" name=""/>
        <dsp:cNvSpPr/>
      </dsp:nvSpPr>
      <dsp:spPr>
        <a:xfrm rot="5400000">
          <a:off x="-213500" y="1527495"/>
          <a:ext cx="1423337" cy="996336"/>
        </a:xfrm>
        <a:prstGeom prst="chevron">
          <a:avLst/>
        </a:prstGeom>
        <a:solidFill>
          <a:srgbClr val="8DB612"/>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noProof="0" dirty="0"/>
            <a:t>14</a:t>
          </a:r>
          <a:r>
            <a:rPr lang="en-GB" sz="1200" b="1" kern="1200" baseline="30000" noProof="0" dirty="0"/>
            <a:t>th</a:t>
          </a:r>
          <a:r>
            <a:rPr lang="en-GB" sz="1400" b="1" kern="1200" noProof="0" dirty="0"/>
            <a:t> Annual Meeting</a:t>
          </a:r>
        </a:p>
      </dsp:txBody>
      <dsp:txXfrm rot="-5400000">
        <a:off x="1" y="1812162"/>
        <a:ext cx="996336" cy="427001"/>
      </dsp:txXfrm>
    </dsp:sp>
    <dsp:sp modelId="{9820DF56-412E-4A1A-B365-DC30F375AC83}">
      <dsp:nvSpPr>
        <dsp:cNvPr id="0" name=""/>
        <dsp:cNvSpPr/>
      </dsp:nvSpPr>
      <dsp:spPr>
        <a:xfrm rot="5400000">
          <a:off x="3706762" y="-1400862"/>
          <a:ext cx="925169" cy="6346021"/>
        </a:xfrm>
        <a:prstGeom prst="round2SameRect">
          <a:avLst/>
        </a:prstGeom>
        <a:solidFill>
          <a:schemeClr val="lt1">
            <a:alpha val="90000"/>
            <a:hueOff val="0"/>
            <a:satOff val="0"/>
            <a:lumOff val="0"/>
            <a:alphaOff val="0"/>
          </a:schemeClr>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noProof="0" dirty="0">
              <a:solidFill>
                <a:schemeClr val="bg1"/>
              </a:solidFill>
            </a:rPr>
            <a:t> </a:t>
          </a:r>
          <a:r>
            <a:rPr lang="en-GB" sz="2600" kern="1200" noProof="0" dirty="0"/>
            <a:t>MBIs for environmental protection</a:t>
          </a:r>
          <a:br>
            <a:rPr lang="en-GB" sz="2600" kern="1200" noProof="0" dirty="0"/>
          </a:br>
          <a:r>
            <a:rPr lang="en-GB" sz="2600" kern="1200" noProof="0" dirty="0"/>
            <a:t> ISSAIs of environmental auditing</a:t>
          </a:r>
        </a:p>
      </dsp:txBody>
      <dsp:txXfrm rot="-5400000">
        <a:off x="996337" y="1354726"/>
        <a:ext cx="6300858" cy="834843"/>
      </dsp:txXfrm>
    </dsp:sp>
    <dsp:sp modelId="{E65EFAD4-B779-41BE-B04A-E47479EEBE94}">
      <dsp:nvSpPr>
        <dsp:cNvPr id="0" name=""/>
        <dsp:cNvSpPr/>
      </dsp:nvSpPr>
      <dsp:spPr>
        <a:xfrm rot="5400000">
          <a:off x="-213500" y="2836511"/>
          <a:ext cx="1423337" cy="996336"/>
        </a:xfrm>
        <a:prstGeom prst="chevron">
          <a:avLst/>
        </a:prstGeom>
        <a:solidFill>
          <a:srgbClr val="5E5D5C"/>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a:t>Spring session </a:t>
          </a:r>
        </a:p>
      </dsp:txBody>
      <dsp:txXfrm rot="-5400000">
        <a:off x="1" y="3121178"/>
        <a:ext cx="996336" cy="427001"/>
      </dsp:txXfrm>
    </dsp:sp>
    <dsp:sp modelId="{A0447300-FE9A-453E-84F2-80BF72384837}">
      <dsp:nvSpPr>
        <dsp:cNvPr id="0" name=""/>
        <dsp:cNvSpPr/>
      </dsp:nvSpPr>
      <dsp:spPr>
        <a:xfrm rot="5400000">
          <a:off x="3706519" y="-91605"/>
          <a:ext cx="925655" cy="6346021"/>
        </a:xfrm>
        <a:prstGeom prst="round2SameRect">
          <a:avLst/>
        </a:prstGeom>
        <a:solidFill>
          <a:schemeClr val="lt1">
            <a:alpha val="90000"/>
            <a:hueOff val="0"/>
            <a:satOff val="0"/>
            <a:lumOff val="0"/>
            <a:alphaOff val="0"/>
          </a:schemeClr>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noProof="0" dirty="0">
              <a:solidFill>
                <a:schemeClr val="bg1"/>
              </a:solidFill>
            </a:rPr>
            <a:t> </a:t>
          </a:r>
          <a:r>
            <a:rPr lang="en-GB" sz="2600" kern="1200" noProof="0" dirty="0"/>
            <a:t>Water Quality and Management</a:t>
          </a:r>
        </a:p>
      </dsp:txBody>
      <dsp:txXfrm rot="-5400000">
        <a:off x="996337" y="2663764"/>
        <a:ext cx="6300834" cy="835281"/>
      </dsp:txXfrm>
    </dsp:sp>
    <dsp:sp modelId="{6A266937-2B83-42F3-9224-C22DBA9E952A}">
      <dsp:nvSpPr>
        <dsp:cNvPr id="0" name=""/>
        <dsp:cNvSpPr/>
      </dsp:nvSpPr>
      <dsp:spPr>
        <a:xfrm rot="5400000">
          <a:off x="-213500" y="4145527"/>
          <a:ext cx="1423337" cy="996336"/>
        </a:xfrm>
        <a:prstGeom prst="chevron">
          <a:avLst/>
        </a:prstGeom>
        <a:solidFill>
          <a:srgbClr val="98999B"/>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noProof="0" dirty="0"/>
            <a:t>Training</a:t>
          </a:r>
        </a:p>
      </dsp:txBody>
      <dsp:txXfrm rot="-5400000">
        <a:off x="1" y="4430194"/>
        <a:ext cx="996336" cy="427001"/>
      </dsp:txXfrm>
    </dsp:sp>
    <dsp:sp modelId="{555A483A-F92A-41A7-ADFA-A562D88E823F}">
      <dsp:nvSpPr>
        <dsp:cNvPr id="0" name=""/>
        <dsp:cNvSpPr/>
      </dsp:nvSpPr>
      <dsp:spPr>
        <a:xfrm rot="5400000">
          <a:off x="3706762" y="1217169"/>
          <a:ext cx="925169" cy="6346021"/>
        </a:xfrm>
        <a:prstGeom prst="round2SameRect">
          <a:avLst/>
        </a:prstGeom>
        <a:solidFill>
          <a:schemeClr val="bg1">
            <a:lumMod val="85000"/>
            <a:alpha val="90000"/>
          </a:schemeClr>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noProof="0" dirty="0">
              <a:solidFill>
                <a:schemeClr val="bg1">
                  <a:lumMod val="85000"/>
                </a:schemeClr>
              </a:solidFill>
            </a:rPr>
            <a:t> </a:t>
          </a:r>
          <a:r>
            <a:rPr lang="et-EE" sz="2400" kern="1200" noProof="0" dirty="0" err="1"/>
            <a:t>Data</a:t>
          </a:r>
          <a:r>
            <a:rPr lang="et-EE" sz="2400" kern="1200" noProof="0" dirty="0"/>
            <a:t> and </a:t>
          </a:r>
          <a:r>
            <a:rPr lang="et-EE" sz="2400" kern="1200" noProof="0" dirty="0" err="1"/>
            <a:t>Analysis</a:t>
          </a:r>
          <a:r>
            <a:rPr lang="et-EE" sz="2400" kern="1200" noProof="0" dirty="0"/>
            <a:t> </a:t>
          </a:r>
          <a:r>
            <a:rPr lang="et-EE" sz="2400" kern="1200" noProof="0" dirty="0" err="1"/>
            <a:t>in</a:t>
          </a:r>
          <a:r>
            <a:rPr lang="et-EE" sz="2400" kern="1200" noProof="0" dirty="0"/>
            <a:t> </a:t>
          </a:r>
          <a:r>
            <a:rPr lang="et-EE" sz="2400" kern="1200" noProof="0" dirty="0" err="1"/>
            <a:t>Environmental</a:t>
          </a:r>
          <a:r>
            <a:rPr lang="et-EE" sz="2400" kern="1200" noProof="0" dirty="0"/>
            <a:t> Audit</a:t>
          </a:r>
          <a:endParaRPr lang="en-GB" sz="2400" kern="1200" noProof="0" dirty="0"/>
        </a:p>
      </dsp:txBody>
      <dsp:txXfrm rot="-5400000">
        <a:off x="996337" y="3972758"/>
        <a:ext cx="6300858" cy="834843"/>
      </dsp:txXfrm>
    </dsp:sp>
    <dsp:sp modelId="{05B4F13B-27BA-40A7-BAAD-91C91A6A916C}">
      <dsp:nvSpPr>
        <dsp:cNvPr id="0" name=""/>
        <dsp:cNvSpPr/>
      </dsp:nvSpPr>
      <dsp:spPr>
        <a:xfrm rot="5400000">
          <a:off x="-213500" y="5454543"/>
          <a:ext cx="1423337" cy="996336"/>
        </a:xfrm>
        <a:prstGeom prst="chevron">
          <a:avLst/>
        </a:prstGeom>
        <a:solidFill>
          <a:srgbClr val="8DB612"/>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b="1" kern="1200" noProof="0" dirty="0"/>
            <a:t>15</a:t>
          </a:r>
          <a:r>
            <a:rPr lang="en-GB" sz="1200" b="1" kern="1200" baseline="30000" noProof="0" dirty="0"/>
            <a:t>th</a:t>
          </a:r>
          <a:r>
            <a:rPr lang="en-GB" sz="1400" b="1" kern="1200" noProof="0" dirty="0"/>
            <a:t> Annual Meeting </a:t>
          </a:r>
        </a:p>
      </dsp:txBody>
      <dsp:txXfrm rot="-5400000">
        <a:off x="1" y="5739210"/>
        <a:ext cx="996336" cy="427001"/>
      </dsp:txXfrm>
    </dsp:sp>
    <dsp:sp modelId="{38AD5237-ABE1-4D56-835B-E36CFEAF2DE1}">
      <dsp:nvSpPr>
        <dsp:cNvPr id="0" name=""/>
        <dsp:cNvSpPr/>
      </dsp:nvSpPr>
      <dsp:spPr>
        <a:xfrm rot="5400000">
          <a:off x="3706762" y="2526185"/>
          <a:ext cx="925169" cy="6346021"/>
        </a:xfrm>
        <a:prstGeom prst="round2SameRect">
          <a:avLst/>
        </a:prstGeom>
        <a:solidFill>
          <a:schemeClr val="bg1">
            <a:lumMod val="85000"/>
            <a:alpha val="90000"/>
          </a:schemeClr>
        </a:solidFill>
        <a:ln w="25400" cap="flat" cmpd="sng" algn="ctr">
          <a:solidFill>
            <a:srgbClr val="5E5D5C"/>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GB" sz="2600" kern="1200" noProof="0" dirty="0">
              <a:solidFill>
                <a:schemeClr val="bg1">
                  <a:lumMod val="85000"/>
                </a:schemeClr>
              </a:solidFill>
            </a:rPr>
            <a:t> </a:t>
          </a:r>
          <a:r>
            <a:rPr lang="en-GB" sz="2600" kern="1200" noProof="0" dirty="0"/>
            <a:t>Land Use and Development</a:t>
          </a:r>
        </a:p>
        <a:p>
          <a:pPr marL="228600" lvl="1" indent="-228600" algn="l" defTabSz="1155700">
            <a:lnSpc>
              <a:spcPct val="90000"/>
            </a:lnSpc>
            <a:spcBef>
              <a:spcPct val="0"/>
            </a:spcBef>
            <a:spcAft>
              <a:spcPct val="15000"/>
            </a:spcAft>
            <a:buChar char="••"/>
          </a:pPr>
          <a:r>
            <a:rPr lang="en-GB" sz="2600" kern="1200" noProof="0" dirty="0">
              <a:solidFill>
                <a:schemeClr val="bg1">
                  <a:lumMod val="85000"/>
                </a:schemeClr>
              </a:solidFill>
            </a:rPr>
            <a:t> </a:t>
          </a:r>
          <a:r>
            <a:rPr lang="en-GB" sz="2600" kern="1200" noProof="0" dirty="0"/>
            <a:t>Greening the SAIs</a:t>
          </a:r>
        </a:p>
      </dsp:txBody>
      <dsp:txXfrm rot="-5400000">
        <a:off x="996337" y="5281774"/>
        <a:ext cx="6300858" cy="83484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9C273D0-0DA9-4BC1-ADA7-3C38E37490A2}" type="datetimeFigureOut">
              <a:rPr lang="et-EE" smtClean="0"/>
              <a:pPr/>
              <a:t>06.09.2017</a:t>
            </a:fld>
            <a:endParaRPr lang="et-EE"/>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A89EE8E8-D3E2-4A1B-9C4F-43989EEA4D4E}" type="slidenum">
              <a:rPr lang="et-EE" smtClean="0"/>
              <a:pPr/>
              <a:t>‹#›</a:t>
            </a:fld>
            <a:endParaRPr lang="et-E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4A1ADC-A872-45AD-B7EE-03A9BB85B622}" type="datetimeFigureOut">
              <a:rPr lang="et-EE" smtClean="0"/>
              <a:pPr/>
              <a:t>06.09.2017</a:t>
            </a:fld>
            <a:endParaRPr lang="et-E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B51188F-06AA-4DCF-9678-FF07EA13B00F}" type="slidenum">
              <a:rPr lang="et-EE" smtClean="0"/>
              <a:pPr/>
              <a:t>‹#›</a:t>
            </a:fld>
            <a:endParaRPr lang="et-E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t-EE"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B51188F-06AA-4DCF-9678-FF07EA13B00F}" type="slidenum">
              <a:rPr lang="et-EE" smtClean="0"/>
              <a:pPr/>
              <a:t>1</a:t>
            </a:fld>
            <a:endParaRPr lang="et-E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dirty="0"/>
              <a:t>NAO of Estonia </a:t>
            </a:r>
            <a:r>
              <a:rPr lang="et-EE" dirty="0" err="1"/>
              <a:t>has</a:t>
            </a:r>
            <a:r>
              <a:rPr lang="et-EE" dirty="0"/>
              <a:t> </a:t>
            </a:r>
            <a:r>
              <a:rPr lang="et-EE" dirty="0" err="1"/>
              <a:t>been</a:t>
            </a:r>
            <a:r>
              <a:rPr lang="et-EE" dirty="0"/>
              <a:t> </a:t>
            </a:r>
            <a:r>
              <a:rPr lang="et-EE" dirty="0" err="1"/>
              <a:t>the</a:t>
            </a:r>
            <a:r>
              <a:rPr lang="et-EE" dirty="0"/>
              <a:t> </a:t>
            </a:r>
            <a:r>
              <a:rPr lang="et-EE" dirty="0" err="1"/>
              <a:t>Chair</a:t>
            </a:r>
            <a:r>
              <a:rPr lang="et-EE" dirty="0"/>
              <a:t> of EWGEA </a:t>
            </a:r>
            <a:r>
              <a:rPr lang="et-EE" dirty="0" err="1"/>
              <a:t>since</a:t>
            </a:r>
            <a:r>
              <a:rPr lang="et-EE" dirty="0"/>
              <a:t> 2014 and </a:t>
            </a:r>
            <a:r>
              <a:rPr lang="et-EE" dirty="0" err="1"/>
              <a:t>renewed</a:t>
            </a:r>
            <a:r>
              <a:rPr lang="et-EE" dirty="0"/>
              <a:t> </a:t>
            </a:r>
            <a:r>
              <a:rPr lang="et-EE" dirty="0" err="1"/>
              <a:t>its</a:t>
            </a:r>
            <a:r>
              <a:rPr lang="et-EE" dirty="0"/>
              <a:t> </a:t>
            </a:r>
            <a:r>
              <a:rPr lang="et-EE" dirty="0" err="1"/>
              <a:t>mandate</a:t>
            </a:r>
            <a:r>
              <a:rPr lang="et-EE" dirty="0"/>
              <a:t> in 2017 </a:t>
            </a:r>
            <a:r>
              <a:rPr lang="et-EE" dirty="0" err="1"/>
              <a:t>for</a:t>
            </a:r>
            <a:r>
              <a:rPr lang="et-EE" dirty="0"/>
              <a:t> </a:t>
            </a:r>
            <a:r>
              <a:rPr lang="et-EE" dirty="0" err="1"/>
              <a:t>another</a:t>
            </a:r>
            <a:r>
              <a:rPr lang="et-EE" dirty="0"/>
              <a:t> 3-year term.</a:t>
            </a:r>
          </a:p>
          <a:p>
            <a:r>
              <a:rPr lang="en-GB" dirty="0"/>
              <a:t>4</a:t>
            </a:r>
            <a:r>
              <a:rPr lang="et-EE" dirty="0"/>
              <a:t>2</a:t>
            </a:r>
            <a:r>
              <a:rPr lang="en-GB" dirty="0"/>
              <a:t> members</a:t>
            </a:r>
          </a:p>
          <a:p>
            <a:r>
              <a:rPr lang="et-EE" dirty="0"/>
              <a:t>A </a:t>
            </a:r>
            <a:r>
              <a:rPr lang="et-EE" dirty="0" err="1"/>
              <a:t>new</a:t>
            </a:r>
            <a:r>
              <a:rPr lang="et-EE" dirty="0"/>
              <a:t> </a:t>
            </a:r>
            <a:r>
              <a:rPr lang="et-EE" dirty="0" err="1"/>
              <a:t>Steering</a:t>
            </a:r>
            <a:r>
              <a:rPr lang="et-EE" dirty="0"/>
              <a:t> </a:t>
            </a:r>
            <a:r>
              <a:rPr lang="et-EE" dirty="0" err="1"/>
              <a:t>Committee</a:t>
            </a:r>
            <a:r>
              <a:rPr lang="et-EE" dirty="0"/>
              <a:t> </a:t>
            </a:r>
            <a:r>
              <a:rPr lang="et-EE" dirty="0" err="1"/>
              <a:t>will</a:t>
            </a:r>
            <a:r>
              <a:rPr lang="et-EE" dirty="0"/>
              <a:t> </a:t>
            </a:r>
            <a:r>
              <a:rPr lang="et-EE" dirty="0" err="1"/>
              <a:t>be</a:t>
            </a:r>
            <a:r>
              <a:rPr lang="et-EE" dirty="0"/>
              <a:t> </a:t>
            </a:r>
            <a:r>
              <a:rPr lang="et-EE" dirty="0" err="1"/>
              <a:t>introduced</a:t>
            </a:r>
            <a:r>
              <a:rPr lang="et-EE" dirty="0"/>
              <a:t> at </a:t>
            </a:r>
            <a:r>
              <a:rPr lang="et-EE" dirty="0" err="1"/>
              <a:t>the</a:t>
            </a:r>
            <a:r>
              <a:rPr lang="et-EE" dirty="0"/>
              <a:t> 15th </a:t>
            </a:r>
            <a:r>
              <a:rPr lang="et-EE" dirty="0" err="1"/>
              <a:t>Annual</a:t>
            </a:r>
            <a:r>
              <a:rPr lang="et-EE" dirty="0"/>
              <a:t> Meeting in </a:t>
            </a:r>
            <a:r>
              <a:rPr lang="et-EE" dirty="0" err="1"/>
              <a:t>Albania</a:t>
            </a:r>
            <a:endParaRPr lang="et-EE" dirty="0"/>
          </a:p>
        </p:txBody>
      </p:sp>
      <p:sp>
        <p:nvSpPr>
          <p:cNvPr id="4" name="Slide Number Placeholder 3"/>
          <p:cNvSpPr>
            <a:spLocks noGrp="1"/>
          </p:cNvSpPr>
          <p:nvPr>
            <p:ph type="sldNum" sz="quarter" idx="10"/>
          </p:nvPr>
        </p:nvSpPr>
        <p:spPr/>
        <p:txBody>
          <a:bodyPr/>
          <a:lstStyle/>
          <a:p>
            <a:fld id="{BB51188F-06AA-4DCF-9678-FF07EA13B00F}" type="slidenum">
              <a:rPr lang="et-EE" smtClean="0"/>
              <a:pPr/>
              <a:t>2</a:t>
            </a:fld>
            <a:endParaRPr lang="et-EE"/>
          </a:p>
        </p:txBody>
      </p:sp>
    </p:spTree>
    <p:extLst>
      <p:ext uri="{BB962C8B-B14F-4D97-AF65-F5344CB8AC3E}">
        <p14:creationId xmlns:p14="http://schemas.microsoft.com/office/powerpoint/2010/main" val="2011177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t-EE" sz="1200" kern="1200" noProof="0" dirty="0" err="1">
                <a:solidFill>
                  <a:schemeClr val="tx1"/>
                </a:solidFill>
                <a:latin typeface="+mn-lt"/>
                <a:ea typeface="+mn-ea"/>
                <a:cs typeface="+mn-cs"/>
              </a:rPr>
              <a:t>Strategic</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Plan</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was</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approved</a:t>
            </a:r>
            <a:r>
              <a:rPr lang="et-EE" sz="1200" kern="1200" noProof="0" dirty="0">
                <a:solidFill>
                  <a:schemeClr val="tx1"/>
                </a:solidFill>
                <a:latin typeface="+mn-lt"/>
                <a:ea typeface="+mn-ea"/>
                <a:cs typeface="+mn-cs"/>
              </a:rPr>
              <a:t> at </a:t>
            </a:r>
            <a:r>
              <a:rPr lang="et-EE" sz="1200" kern="1200" noProof="0" dirty="0" err="1">
                <a:solidFill>
                  <a:schemeClr val="tx1"/>
                </a:solidFill>
                <a:latin typeface="+mn-lt"/>
                <a:ea typeface="+mn-ea"/>
                <a:cs typeface="+mn-cs"/>
              </a:rPr>
              <a:t>the</a:t>
            </a:r>
            <a:r>
              <a:rPr lang="et-EE" sz="1200" kern="1200" noProof="0" dirty="0">
                <a:solidFill>
                  <a:schemeClr val="tx1"/>
                </a:solidFill>
                <a:latin typeface="+mn-lt"/>
                <a:ea typeface="+mn-ea"/>
                <a:cs typeface="+mn-cs"/>
              </a:rPr>
              <a:t> EUROSAI </a:t>
            </a:r>
            <a:r>
              <a:rPr lang="et-EE" sz="1200" kern="1200" noProof="0" dirty="0" err="1">
                <a:solidFill>
                  <a:schemeClr val="tx1"/>
                </a:solidFill>
                <a:latin typeface="+mn-lt"/>
                <a:ea typeface="+mn-ea"/>
                <a:cs typeface="+mn-cs"/>
              </a:rPr>
              <a:t>Congress</a:t>
            </a:r>
            <a:r>
              <a:rPr lang="et-EE" sz="1200" kern="1200" noProof="0" dirty="0">
                <a:solidFill>
                  <a:schemeClr val="tx1"/>
                </a:solidFill>
                <a:latin typeface="+mn-lt"/>
                <a:ea typeface="+mn-ea"/>
                <a:cs typeface="+mn-cs"/>
              </a:rPr>
              <a:t> in </a:t>
            </a:r>
            <a:r>
              <a:rPr lang="et-EE" sz="1200" kern="1200" noProof="0" dirty="0" err="1">
                <a:solidFill>
                  <a:schemeClr val="tx1"/>
                </a:solidFill>
                <a:latin typeface="+mn-lt"/>
                <a:ea typeface="+mn-ea"/>
                <a:cs typeface="+mn-cs"/>
              </a:rPr>
              <a:t>May</a:t>
            </a:r>
            <a:r>
              <a:rPr lang="et-EE" sz="1200" kern="1200" noProof="0" dirty="0">
                <a:solidFill>
                  <a:schemeClr val="tx1"/>
                </a:solidFill>
                <a:latin typeface="+mn-lt"/>
                <a:ea typeface="+mn-ea"/>
                <a:cs typeface="+mn-cs"/>
              </a:rPr>
              <a:t> 2017 and </a:t>
            </a:r>
            <a:r>
              <a:rPr lang="et-EE" sz="1200" kern="1200" noProof="0" dirty="0" err="1">
                <a:solidFill>
                  <a:schemeClr val="tx1"/>
                </a:solidFill>
                <a:latin typeface="+mn-lt"/>
                <a:ea typeface="+mn-ea"/>
                <a:cs typeface="+mn-cs"/>
              </a:rPr>
              <a:t>will</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enter</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into</a:t>
            </a:r>
            <a:r>
              <a:rPr lang="et-EE" sz="1200" kern="1200" noProof="0" dirty="0">
                <a:solidFill>
                  <a:schemeClr val="tx1"/>
                </a:solidFill>
                <a:latin typeface="+mn-lt"/>
                <a:ea typeface="+mn-ea"/>
                <a:cs typeface="+mn-cs"/>
              </a:rPr>
              <a:t> </a:t>
            </a:r>
            <a:r>
              <a:rPr lang="et-EE" sz="1200" kern="1200" noProof="0" dirty="0" err="1">
                <a:solidFill>
                  <a:schemeClr val="tx1"/>
                </a:solidFill>
                <a:latin typeface="+mn-lt"/>
                <a:ea typeface="+mn-ea"/>
                <a:cs typeface="+mn-cs"/>
              </a:rPr>
              <a:t>force</a:t>
            </a:r>
            <a:r>
              <a:rPr lang="et-EE" sz="1200" kern="1200" noProof="0" dirty="0">
                <a:solidFill>
                  <a:schemeClr val="tx1"/>
                </a:solidFill>
                <a:latin typeface="+mn-lt"/>
                <a:ea typeface="+mn-ea"/>
                <a:cs typeface="+mn-cs"/>
              </a:rPr>
              <a:t> at </a:t>
            </a:r>
            <a:r>
              <a:rPr lang="et-EE" sz="1200" kern="1200" noProof="0" dirty="0" err="1">
                <a:solidFill>
                  <a:schemeClr val="tx1"/>
                </a:solidFill>
                <a:latin typeface="+mn-lt"/>
                <a:ea typeface="+mn-ea"/>
                <a:cs typeface="+mn-cs"/>
              </a:rPr>
              <a:t>the</a:t>
            </a:r>
            <a:r>
              <a:rPr lang="et-EE" sz="1200" kern="1200" noProof="0" dirty="0">
                <a:solidFill>
                  <a:schemeClr val="tx1"/>
                </a:solidFill>
                <a:latin typeface="+mn-lt"/>
                <a:ea typeface="+mn-ea"/>
                <a:cs typeface="+mn-cs"/>
              </a:rPr>
              <a:t> EWGEA </a:t>
            </a:r>
            <a:r>
              <a:rPr lang="et-EE" sz="1200" kern="1200" noProof="0" dirty="0" err="1">
                <a:solidFill>
                  <a:schemeClr val="tx1"/>
                </a:solidFill>
                <a:latin typeface="+mn-lt"/>
                <a:ea typeface="+mn-ea"/>
                <a:cs typeface="+mn-cs"/>
              </a:rPr>
              <a:t>Annual</a:t>
            </a:r>
            <a:r>
              <a:rPr lang="et-EE" sz="1200" kern="1200" noProof="0" dirty="0">
                <a:solidFill>
                  <a:schemeClr val="tx1"/>
                </a:solidFill>
                <a:latin typeface="+mn-lt"/>
                <a:ea typeface="+mn-ea"/>
                <a:cs typeface="+mn-cs"/>
              </a:rPr>
              <a:t> Meeting.</a:t>
            </a:r>
          </a:p>
          <a:p>
            <a:endParaRPr lang="et-EE" sz="1200" kern="1200" noProof="0" dirty="0">
              <a:solidFill>
                <a:schemeClr val="tx1"/>
              </a:solidFill>
              <a:latin typeface="+mn-lt"/>
              <a:ea typeface="+mn-ea"/>
              <a:cs typeface="+mn-cs"/>
            </a:endParaRPr>
          </a:p>
          <a:p>
            <a:r>
              <a:rPr lang="en-GB" sz="1200" kern="1200" noProof="0" dirty="0">
                <a:solidFill>
                  <a:schemeClr val="tx1"/>
                </a:solidFill>
                <a:latin typeface="+mn-lt"/>
                <a:ea typeface="+mn-ea"/>
                <a:cs typeface="+mn-cs"/>
              </a:rPr>
              <a:t>New working period focus</a:t>
            </a:r>
            <a:r>
              <a:rPr lang="et-EE" sz="1200" kern="1200" noProof="0" dirty="0">
                <a:solidFill>
                  <a:schemeClr val="tx1"/>
                </a:solidFill>
                <a:latin typeface="+mn-lt"/>
                <a:ea typeface="+mn-ea"/>
                <a:cs typeface="+mn-cs"/>
              </a:rPr>
              <a:t>es</a:t>
            </a:r>
            <a:r>
              <a:rPr lang="en-GB" sz="1200" kern="1200" noProof="0" dirty="0">
                <a:solidFill>
                  <a:schemeClr val="tx1"/>
                </a:solidFill>
                <a:latin typeface="+mn-lt"/>
                <a:ea typeface="+mn-ea"/>
                <a:cs typeface="+mn-cs"/>
              </a:rPr>
              <a:t> on two strategic goals, which have been set by members of EUROSAI WGEA:</a:t>
            </a:r>
          </a:p>
          <a:p>
            <a:pPr lvl="0"/>
            <a:r>
              <a:rPr lang="en-GB" sz="1200" kern="1200" noProof="0" dirty="0">
                <a:solidFill>
                  <a:schemeClr val="tx1"/>
                </a:solidFill>
                <a:latin typeface="+mn-lt"/>
                <a:ea typeface="+mn-ea"/>
                <a:cs typeface="+mn-cs"/>
              </a:rPr>
              <a:t>1. Encourage and support professional cooperation</a:t>
            </a:r>
          </a:p>
          <a:p>
            <a:pPr lvl="0"/>
            <a:r>
              <a:rPr lang="en-GB" sz="1200" kern="1200" noProof="0" dirty="0">
                <a:solidFill>
                  <a:schemeClr val="tx1"/>
                </a:solidFill>
                <a:latin typeface="+mn-lt"/>
                <a:ea typeface="+mn-ea"/>
                <a:cs typeface="+mn-cs"/>
              </a:rPr>
              <a:t>2.</a:t>
            </a:r>
            <a:r>
              <a:rPr lang="en-GB" sz="1200" kern="1200" baseline="0" noProof="0" dirty="0">
                <a:solidFill>
                  <a:schemeClr val="tx1"/>
                </a:solidFill>
                <a:latin typeface="+mn-lt"/>
                <a:ea typeface="+mn-ea"/>
                <a:cs typeface="+mn-cs"/>
              </a:rPr>
              <a:t> </a:t>
            </a:r>
            <a:r>
              <a:rPr lang="en-GB" sz="1200" kern="1200" noProof="0" dirty="0">
                <a:solidFill>
                  <a:schemeClr val="tx1"/>
                </a:solidFill>
                <a:latin typeface="+mn-lt"/>
                <a:ea typeface="+mn-ea"/>
                <a:cs typeface="+mn-cs"/>
              </a:rPr>
              <a:t>Facilitate knowledge and experience sharing</a:t>
            </a:r>
          </a:p>
          <a:p>
            <a:pPr lvl="0"/>
            <a:r>
              <a:rPr lang="en-GB" sz="1200" kern="1200" noProof="0" dirty="0">
                <a:solidFill>
                  <a:schemeClr val="tx1"/>
                </a:solidFill>
                <a:latin typeface="+mn-lt"/>
                <a:ea typeface="+mn-ea"/>
                <a:cs typeface="+mn-cs"/>
              </a:rPr>
              <a:t>Through its activities, the EUROSAI WGEA aims to promote a spirit of cooperation based on integrity, open communication and professional excellence</a:t>
            </a:r>
          </a:p>
          <a:p>
            <a:pPr lvl="0"/>
            <a:endParaRPr lang="et-EE"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EXPERIENCE SHARING</a:t>
            </a:r>
            <a:endParaRPr lang="et-EE" sz="1200" b="1" kern="1200" dirty="0">
              <a:solidFill>
                <a:schemeClr val="tx1"/>
              </a:solidFill>
              <a:latin typeface="+mn-lt"/>
              <a:ea typeface="+mn-ea"/>
              <a:cs typeface="+mn-cs"/>
            </a:endParaRPr>
          </a:p>
          <a:p>
            <a:r>
              <a:rPr lang="et-EE" sz="1200" kern="1200" dirty="0">
                <a:solidFill>
                  <a:schemeClr val="tx1"/>
                </a:solidFill>
                <a:latin typeface="+mn-lt"/>
                <a:ea typeface="+mn-ea"/>
                <a:cs typeface="+mn-cs"/>
              </a:rPr>
              <a:t>A </a:t>
            </a:r>
            <a:r>
              <a:rPr lang="en-GB" sz="1200" kern="1200" dirty="0">
                <a:solidFill>
                  <a:schemeClr val="tx1"/>
                </a:solidFill>
                <a:latin typeface="+mn-lt"/>
                <a:ea typeface="+mn-ea"/>
                <a:cs typeface="+mn-cs"/>
              </a:rPr>
              <a:t>key focus for the EUROSAI WGEA is to enhance the members’ abilities to conduct environmental audits. Therefore, the EUROSAI WGEA facilitates knowledge and experience sharing on common environmental auditing topics, various auditing tools and methods. EUROSAI WGEA aims to provide updated information and knowledge from relevant experts within and outside the SAI community.</a:t>
            </a:r>
            <a:endParaRPr lang="et-EE" sz="1200" kern="1200" dirty="0">
              <a:solidFill>
                <a:schemeClr val="tx1"/>
              </a:solidFill>
              <a:latin typeface="+mn-lt"/>
              <a:ea typeface="+mn-ea"/>
              <a:cs typeface="+mn-cs"/>
            </a:endParaRPr>
          </a:p>
          <a:p>
            <a:endParaRPr lang="et-EE" sz="1200" b="1" kern="1200" dirty="0">
              <a:solidFill>
                <a:schemeClr val="tx1"/>
              </a:solidFill>
              <a:latin typeface="+mn-lt"/>
              <a:ea typeface="+mn-ea"/>
              <a:cs typeface="+mn-cs"/>
            </a:endParaRPr>
          </a:p>
          <a:p>
            <a:r>
              <a:rPr lang="en-GB" sz="1200" b="1" kern="1200" dirty="0">
                <a:solidFill>
                  <a:schemeClr val="tx1"/>
                </a:solidFill>
                <a:latin typeface="+mn-lt"/>
                <a:ea typeface="+mn-ea"/>
                <a:cs typeface="+mn-cs"/>
              </a:rPr>
              <a:t>COOPERATION</a:t>
            </a:r>
            <a:endParaRPr lang="et-EE" sz="1200" b="1" kern="1200" dirty="0">
              <a:solidFill>
                <a:schemeClr val="tx1"/>
              </a:solidFill>
              <a:latin typeface="+mn-lt"/>
              <a:ea typeface="+mn-ea"/>
              <a:cs typeface="+mn-cs"/>
            </a:endParaRPr>
          </a:p>
          <a:p>
            <a:r>
              <a:rPr lang="en-GB" sz="1200" kern="1200" dirty="0">
                <a:solidFill>
                  <a:schemeClr val="tx1"/>
                </a:solidFill>
                <a:latin typeface="+mn-lt"/>
                <a:ea typeface="+mn-ea"/>
                <a:cs typeface="+mn-cs"/>
              </a:rPr>
              <a:t>One of the main goals of EUROSAI WGEA is</a:t>
            </a:r>
            <a:r>
              <a:rPr lang="et-EE" sz="1200" kern="1200" dirty="0">
                <a:solidFill>
                  <a:schemeClr val="tx1"/>
                </a:solidFill>
                <a:latin typeface="+mn-lt"/>
                <a:ea typeface="+mn-ea"/>
                <a:cs typeface="+mn-cs"/>
              </a:rPr>
              <a:t> </a:t>
            </a:r>
            <a:r>
              <a:rPr lang="et-EE" sz="1200" kern="1200" dirty="0" err="1">
                <a:solidFill>
                  <a:schemeClr val="tx1"/>
                </a:solidFill>
                <a:latin typeface="+mn-lt"/>
                <a:ea typeface="+mn-ea"/>
                <a:cs typeface="+mn-cs"/>
              </a:rPr>
              <a:t>also</a:t>
            </a:r>
            <a:r>
              <a:rPr lang="en-GB" sz="1200" kern="1200" dirty="0">
                <a:solidFill>
                  <a:schemeClr val="tx1"/>
                </a:solidFill>
                <a:latin typeface="+mn-lt"/>
                <a:ea typeface="+mn-ea"/>
                <a:cs typeface="+mn-cs"/>
              </a:rPr>
              <a:t> to encourage and support cooperation. </a:t>
            </a:r>
            <a:r>
              <a:rPr lang="et-EE" sz="1200" kern="1200" dirty="0" err="1">
                <a:solidFill>
                  <a:schemeClr val="tx1"/>
                </a:solidFill>
                <a:latin typeface="+mn-lt"/>
                <a:ea typeface="+mn-ea"/>
                <a:cs typeface="+mn-cs"/>
              </a:rPr>
              <a:t>We</a:t>
            </a:r>
            <a:r>
              <a:rPr lang="et-EE" sz="1200" kern="1200" dirty="0">
                <a:solidFill>
                  <a:schemeClr val="tx1"/>
                </a:solidFill>
                <a:latin typeface="+mn-lt"/>
                <a:ea typeface="+mn-ea"/>
                <a:cs typeface="+mn-cs"/>
              </a:rPr>
              <a:t> </a:t>
            </a:r>
            <a:r>
              <a:rPr lang="et-EE" sz="1200" kern="1200" dirty="0" err="1">
                <a:solidFill>
                  <a:schemeClr val="tx1"/>
                </a:solidFill>
                <a:latin typeface="+mn-lt"/>
                <a:ea typeface="+mn-ea"/>
                <a:cs typeface="+mn-cs"/>
              </a:rPr>
              <a:t>promote</a:t>
            </a:r>
            <a:r>
              <a:rPr lang="et-EE" sz="1200" kern="1200" dirty="0">
                <a:solidFill>
                  <a:schemeClr val="tx1"/>
                </a:solidFill>
                <a:latin typeface="+mn-lt"/>
                <a:ea typeface="+mn-ea"/>
                <a:cs typeface="+mn-cs"/>
              </a:rPr>
              <a:t> </a:t>
            </a:r>
            <a:r>
              <a:rPr lang="en-GB" sz="1200" kern="1200" dirty="0">
                <a:solidFill>
                  <a:schemeClr val="tx1"/>
                </a:solidFill>
                <a:latin typeface="+mn-lt"/>
                <a:ea typeface="+mn-ea"/>
                <a:cs typeface="+mn-cs"/>
              </a:rPr>
              <a:t>cooperation within </a:t>
            </a:r>
            <a:r>
              <a:rPr lang="et-EE" sz="1200" kern="1200" dirty="0" err="1">
                <a:solidFill>
                  <a:schemeClr val="tx1"/>
                </a:solidFill>
                <a:latin typeface="+mn-lt"/>
                <a:ea typeface="+mn-ea"/>
                <a:cs typeface="+mn-cs"/>
              </a:rPr>
              <a:t>our</a:t>
            </a:r>
            <a:r>
              <a:rPr lang="et-EE" sz="1200" kern="1200" dirty="0">
                <a:solidFill>
                  <a:schemeClr val="tx1"/>
                </a:solidFill>
                <a:latin typeface="+mn-lt"/>
                <a:ea typeface="+mn-ea"/>
                <a:cs typeface="+mn-cs"/>
              </a:rPr>
              <a:t> </a:t>
            </a:r>
            <a:r>
              <a:rPr lang="en-GB" sz="1200" kern="1200" dirty="0">
                <a:solidFill>
                  <a:schemeClr val="tx1"/>
                </a:solidFill>
                <a:latin typeface="+mn-lt"/>
                <a:ea typeface="+mn-ea"/>
                <a:cs typeface="+mn-cs"/>
              </a:rPr>
              <a:t>members, in wider SAI community (e.g. EUROSAI, INTOSAI, regional working groups), as well as with external partners (e.g. European Union institutions). Furthermore, cooperation is supported in different formats, such as cooperative audits, common seminars, etc.</a:t>
            </a:r>
            <a:endParaRPr lang="et-EE" sz="1200" kern="1200" dirty="0">
              <a:solidFill>
                <a:schemeClr val="tx1"/>
              </a:solidFill>
              <a:latin typeface="+mn-lt"/>
              <a:ea typeface="+mn-ea"/>
              <a:cs typeface="+mn-cs"/>
            </a:endParaRPr>
          </a:p>
          <a:p>
            <a:r>
              <a:rPr lang="en-GB" sz="1200" kern="1200" dirty="0">
                <a:solidFill>
                  <a:schemeClr val="tx1"/>
                </a:solidFill>
                <a:latin typeface="+mn-lt"/>
                <a:ea typeface="+mn-ea"/>
                <a:cs typeface="+mn-cs"/>
              </a:rPr>
              <a:t>EUROSAI WGEA </a:t>
            </a:r>
            <a:r>
              <a:rPr lang="et-EE" sz="1200" kern="1200" dirty="0" err="1">
                <a:solidFill>
                  <a:schemeClr val="tx1"/>
                </a:solidFill>
                <a:latin typeface="+mn-lt"/>
                <a:ea typeface="+mn-ea"/>
                <a:cs typeface="+mn-cs"/>
              </a:rPr>
              <a:t>aims</a:t>
            </a:r>
            <a:r>
              <a:rPr lang="et-EE" sz="1200" kern="1200" dirty="0">
                <a:solidFill>
                  <a:schemeClr val="tx1"/>
                </a:solidFill>
                <a:latin typeface="+mn-lt"/>
                <a:ea typeface="+mn-ea"/>
                <a:cs typeface="+mn-cs"/>
              </a:rPr>
              <a:t> </a:t>
            </a:r>
            <a:r>
              <a:rPr lang="et-EE" sz="1200" kern="1200" dirty="0" err="1">
                <a:solidFill>
                  <a:schemeClr val="tx1"/>
                </a:solidFill>
                <a:latin typeface="+mn-lt"/>
                <a:ea typeface="+mn-ea"/>
                <a:cs typeface="+mn-cs"/>
              </a:rPr>
              <a:t>to</a:t>
            </a:r>
            <a:r>
              <a:rPr lang="et-EE" sz="1200" kern="1200" dirty="0">
                <a:solidFill>
                  <a:schemeClr val="tx1"/>
                </a:solidFill>
                <a:latin typeface="+mn-lt"/>
                <a:ea typeface="+mn-ea"/>
                <a:cs typeface="+mn-cs"/>
              </a:rPr>
              <a:t> </a:t>
            </a:r>
            <a:r>
              <a:rPr lang="et-EE" sz="1200" kern="1200" dirty="0" err="1">
                <a:solidFill>
                  <a:schemeClr val="tx1"/>
                </a:solidFill>
                <a:latin typeface="+mn-lt"/>
                <a:ea typeface="+mn-ea"/>
                <a:cs typeface="+mn-cs"/>
              </a:rPr>
              <a:t>be</a:t>
            </a:r>
            <a:r>
              <a:rPr lang="en-GB" sz="1200" kern="1200" dirty="0">
                <a:solidFill>
                  <a:schemeClr val="tx1"/>
                </a:solidFill>
                <a:latin typeface="+mn-lt"/>
                <a:ea typeface="+mn-ea"/>
                <a:cs typeface="+mn-cs"/>
              </a:rPr>
              <a:t> a source of inspiration, providing a forum for SAIs with common interests to meet and find topics for cooperative activities. The Secretariat supports the emerging initiatives and offers advice where needed.</a:t>
            </a:r>
            <a:endParaRPr lang="et-EE" sz="1200" kern="1200" dirty="0">
              <a:solidFill>
                <a:schemeClr val="tx1"/>
              </a:solidFill>
              <a:latin typeface="+mn-lt"/>
              <a:ea typeface="+mn-ea"/>
              <a:cs typeface="+mn-cs"/>
            </a:endParaRPr>
          </a:p>
          <a:p>
            <a:pPr algn="l"/>
            <a:endParaRPr lang="et-EE" sz="1200" kern="1200" dirty="0">
              <a:solidFill>
                <a:schemeClr val="tx1"/>
              </a:solidFill>
              <a:latin typeface="+mn-lt"/>
              <a:ea typeface="+mn-ea"/>
              <a:cs typeface="+mn-cs"/>
            </a:endParaRPr>
          </a:p>
          <a:p>
            <a:r>
              <a:rPr lang="et-EE" sz="1200" kern="1200" dirty="0">
                <a:solidFill>
                  <a:schemeClr val="tx1"/>
                </a:solidFill>
                <a:latin typeface="+mn-lt"/>
                <a:ea typeface="+mn-ea"/>
                <a:cs typeface="+mn-cs"/>
              </a:rPr>
              <a:t>A NEW FORM</a:t>
            </a:r>
            <a:r>
              <a:rPr lang="et-EE" sz="1200" kern="1200" baseline="0" dirty="0">
                <a:solidFill>
                  <a:schemeClr val="tx1"/>
                </a:solidFill>
                <a:latin typeface="+mn-lt"/>
                <a:ea typeface="+mn-ea"/>
                <a:cs typeface="+mn-cs"/>
              </a:rPr>
              <a:t> OF COOPERATION </a:t>
            </a:r>
            <a:r>
              <a:rPr lang="et-EE" sz="1200" kern="1200" baseline="0" dirty="0" err="1">
                <a:solidFill>
                  <a:schemeClr val="tx1"/>
                </a:solidFill>
                <a:latin typeface="+mn-lt"/>
                <a:ea typeface="+mn-ea"/>
                <a:cs typeface="+mn-cs"/>
              </a:rPr>
              <a:t>within</a:t>
            </a:r>
            <a:r>
              <a:rPr lang="et-EE" sz="1200" kern="1200" baseline="0" dirty="0">
                <a:solidFill>
                  <a:schemeClr val="tx1"/>
                </a:solidFill>
                <a:latin typeface="+mn-lt"/>
                <a:ea typeface="+mn-ea"/>
                <a:cs typeface="+mn-cs"/>
              </a:rPr>
              <a:t> EUROSAI WGEA – </a:t>
            </a:r>
            <a:r>
              <a:rPr lang="et-EE" sz="1200" kern="1200" baseline="0" dirty="0" err="1">
                <a:solidFill>
                  <a:schemeClr val="tx1"/>
                </a:solidFill>
                <a:latin typeface="+mn-lt"/>
                <a:ea typeface="+mn-ea"/>
                <a:cs typeface="+mn-cs"/>
              </a:rPr>
              <a:t>Developing</a:t>
            </a:r>
            <a:r>
              <a:rPr lang="et-EE" sz="1200" kern="1200" baseline="0" dirty="0">
                <a:solidFill>
                  <a:schemeClr val="tx1"/>
                </a:solidFill>
                <a:latin typeface="+mn-lt"/>
                <a:ea typeface="+mn-ea"/>
                <a:cs typeface="+mn-cs"/>
              </a:rPr>
              <a:t> a MOOC (on Auditing </a:t>
            </a:r>
            <a:r>
              <a:rPr lang="et-EE" sz="1200" kern="1200" baseline="0" dirty="0" err="1">
                <a:solidFill>
                  <a:schemeClr val="tx1"/>
                </a:solidFill>
                <a:latin typeface="+mn-lt"/>
                <a:ea typeface="+mn-ea"/>
                <a:cs typeface="+mn-cs"/>
              </a:rPr>
              <a:t>Water</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Issues</a:t>
            </a:r>
            <a:r>
              <a:rPr lang="et-EE" sz="1200" kern="1200" baseline="0" dirty="0">
                <a:solidFill>
                  <a:schemeClr val="tx1"/>
                </a:solidFill>
                <a:latin typeface="+mn-lt"/>
                <a:ea typeface="+mn-ea"/>
                <a:cs typeface="+mn-cs"/>
              </a:rPr>
              <a:t>)</a:t>
            </a:r>
            <a:endParaRPr lang="et-EE" sz="1200" kern="1200" dirty="0">
              <a:solidFill>
                <a:schemeClr val="tx1"/>
              </a:solidFill>
              <a:latin typeface="+mn-lt"/>
              <a:ea typeface="+mn-ea"/>
              <a:cs typeface="+mn-cs"/>
            </a:endParaRPr>
          </a:p>
          <a:p>
            <a:endParaRPr lang="et-EE" dirty="0"/>
          </a:p>
        </p:txBody>
      </p:sp>
      <p:sp>
        <p:nvSpPr>
          <p:cNvPr id="4" name="Slide Number Placeholder 3"/>
          <p:cNvSpPr>
            <a:spLocks noGrp="1"/>
          </p:cNvSpPr>
          <p:nvPr>
            <p:ph type="sldNum" sz="quarter" idx="10"/>
          </p:nvPr>
        </p:nvSpPr>
        <p:spPr/>
        <p:txBody>
          <a:bodyPr/>
          <a:lstStyle/>
          <a:p>
            <a:fld id="{BB51188F-06AA-4DCF-9678-FF07EA13B00F}" type="slidenum">
              <a:rPr lang="et-EE" smtClean="0"/>
              <a:pPr/>
              <a:t>3</a:t>
            </a:fld>
            <a:endParaRPr lang="et-EE"/>
          </a:p>
        </p:txBody>
      </p:sp>
    </p:spTree>
    <p:extLst>
      <p:ext uri="{BB962C8B-B14F-4D97-AF65-F5344CB8AC3E}">
        <p14:creationId xmlns:p14="http://schemas.microsoft.com/office/powerpoint/2010/main" val="2786340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900" noProof="0" dirty="0" err="1"/>
              <a:t>One</a:t>
            </a:r>
            <a:r>
              <a:rPr lang="et-EE" sz="900" noProof="0" dirty="0"/>
              <a:t> </a:t>
            </a:r>
            <a:r>
              <a:rPr lang="et-EE" sz="900" noProof="0" dirty="0" err="1"/>
              <a:t>of</a:t>
            </a:r>
            <a:r>
              <a:rPr lang="et-EE" sz="900" noProof="0" dirty="0"/>
              <a:t> </a:t>
            </a:r>
            <a:r>
              <a:rPr lang="et-EE" sz="900" noProof="0" dirty="0" err="1"/>
              <a:t>our</a:t>
            </a:r>
            <a:r>
              <a:rPr lang="et-EE" sz="900" noProof="0" dirty="0"/>
              <a:t> </a:t>
            </a:r>
            <a:r>
              <a:rPr lang="et-EE" sz="900" noProof="0" dirty="0" err="1"/>
              <a:t>main</a:t>
            </a:r>
            <a:r>
              <a:rPr lang="et-EE" sz="900" noProof="0" dirty="0"/>
              <a:t> </a:t>
            </a:r>
            <a:r>
              <a:rPr lang="et-EE" sz="900" noProof="0" dirty="0" err="1"/>
              <a:t>goals</a:t>
            </a:r>
            <a:r>
              <a:rPr lang="et-EE" sz="900" noProof="0" dirty="0"/>
              <a:t> and </a:t>
            </a:r>
            <a:r>
              <a:rPr lang="et-EE" sz="900" noProof="0" dirty="0" err="1"/>
              <a:t>challenges</a:t>
            </a:r>
            <a:r>
              <a:rPr lang="et-EE" sz="900" noProof="0" dirty="0"/>
              <a:t>: </a:t>
            </a:r>
            <a:r>
              <a:rPr lang="en-GB" sz="900" dirty="0"/>
              <a:t>Encouraging SAIs to include, besides </a:t>
            </a:r>
            <a:r>
              <a:rPr lang="en-GB" sz="900" b="1" dirty="0"/>
              <a:t>environmental</a:t>
            </a:r>
            <a:r>
              <a:rPr lang="en-GB" sz="900" dirty="0"/>
              <a:t> aspect, also </a:t>
            </a:r>
            <a:r>
              <a:rPr lang="en-GB" sz="900" b="1" dirty="0"/>
              <a:t>economic</a:t>
            </a:r>
            <a:r>
              <a:rPr lang="en-GB" sz="900" dirty="0"/>
              <a:t> and </a:t>
            </a:r>
            <a:r>
              <a:rPr lang="en-GB" sz="900" b="1" dirty="0"/>
              <a:t>social</a:t>
            </a:r>
            <a:r>
              <a:rPr lang="en-GB" sz="900" dirty="0"/>
              <a:t> aspects of sustainable development in audits</a:t>
            </a:r>
            <a:endParaRPr lang="et-EE" sz="900" dirty="0"/>
          </a:p>
          <a:p>
            <a:pPr marL="0" marR="0" indent="0" algn="l" defTabSz="914400" rtl="0" eaLnBrk="1" fontAlgn="auto" latinLnBrk="0" hangingPunct="1">
              <a:lnSpc>
                <a:spcPct val="100000"/>
              </a:lnSpc>
              <a:spcBef>
                <a:spcPts val="0"/>
              </a:spcBef>
              <a:spcAft>
                <a:spcPts val="0"/>
              </a:spcAft>
              <a:buClrTx/>
              <a:buSzTx/>
              <a:buFontTx/>
              <a:buNone/>
              <a:tabLst/>
              <a:defRPr/>
            </a:pPr>
            <a:endParaRPr lang="et-EE" sz="9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The EUROSAI WGEA follows the integral global matters, such as sustainable development</a:t>
            </a:r>
            <a:r>
              <a:rPr lang="et-EE" sz="900" kern="1200" baseline="0" dirty="0">
                <a:solidFill>
                  <a:schemeClr val="tx1"/>
                </a:solidFill>
                <a:latin typeface="+mn-lt"/>
                <a:ea typeface="+mn-ea"/>
                <a:cs typeface="+mn-cs"/>
              </a:rPr>
              <a:t> </a:t>
            </a:r>
            <a:r>
              <a:rPr lang="en-GB" sz="900" kern="1200" dirty="0">
                <a:solidFill>
                  <a:schemeClr val="tx1"/>
                </a:solidFill>
                <a:latin typeface="+mn-lt"/>
                <a:ea typeface="+mn-ea"/>
                <a:cs typeface="+mn-cs"/>
              </a:rPr>
              <a:t>and environmental health, while focusing its activities on regionally relevant environmental auditing issues, as identified by </a:t>
            </a:r>
            <a:r>
              <a:rPr lang="et-EE" sz="900" kern="1200" dirty="0" err="1">
                <a:solidFill>
                  <a:schemeClr val="tx1"/>
                </a:solidFill>
                <a:latin typeface="+mn-lt"/>
                <a:ea typeface="+mn-ea"/>
                <a:cs typeface="+mn-cs"/>
              </a:rPr>
              <a:t>our</a:t>
            </a:r>
            <a:r>
              <a:rPr lang="et-EE" sz="900" kern="1200" baseline="0" dirty="0">
                <a:solidFill>
                  <a:schemeClr val="tx1"/>
                </a:solidFill>
                <a:latin typeface="+mn-lt"/>
                <a:ea typeface="+mn-ea"/>
                <a:cs typeface="+mn-cs"/>
              </a:rPr>
              <a:t> </a:t>
            </a:r>
            <a:r>
              <a:rPr lang="en-GB" sz="900" kern="1200" dirty="0">
                <a:solidFill>
                  <a:schemeClr val="tx1"/>
                </a:solidFill>
                <a:latin typeface="+mn-lt"/>
                <a:ea typeface="+mn-ea"/>
                <a:cs typeface="+mn-cs"/>
              </a:rPr>
              <a:t>members.</a:t>
            </a:r>
            <a:endParaRPr lang="et-EE" sz="900" dirty="0"/>
          </a:p>
          <a:p>
            <a:pPr marL="0" marR="0" indent="0" algn="l" defTabSz="914400" rtl="0" eaLnBrk="1" fontAlgn="auto" latinLnBrk="0" hangingPunct="1">
              <a:lnSpc>
                <a:spcPct val="100000"/>
              </a:lnSpc>
              <a:spcBef>
                <a:spcPts val="0"/>
              </a:spcBef>
              <a:spcAft>
                <a:spcPts val="0"/>
              </a:spcAft>
              <a:buClrTx/>
              <a:buSzTx/>
              <a:buFontTx/>
              <a:buNone/>
              <a:tabLst/>
              <a:defRPr/>
            </a:pPr>
            <a:endParaRPr lang="et-EE" sz="900" dirty="0"/>
          </a:p>
          <a:p>
            <a:pPr marL="0" marR="0" indent="0" algn="l" defTabSz="914400" rtl="0" eaLnBrk="1" fontAlgn="auto" latinLnBrk="0" hangingPunct="1">
              <a:lnSpc>
                <a:spcPct val="100000"/>
              </a:lnSpc>
              <a:spcBef>
                <a:spcPts val="0"/>
              </a:spcBef>
              <a:spcAft>
                <a:spcPts val="0"/>
              </a:spcAft>
              <a:buClrTx/>
              <a:buSzTx/>
              <a:buFontTx/>
              <a:buNone/>
              <a:tabLst/>
              <a:defRPr/>
            </a:pPr>
            <a:r>
              <a:rPr lang="et-EE" sz="900" dirty="0"/>
              <a:t>Nendest üritustest juba rääkis eelmine aasta:</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t-EE" sz="900" b="1" dirty="0"/>
              <a:t>Training</a:t>
            </a:r>
            <a:r>
              <a:rPr lang="et-EE" sz="900" b="1" baseline="0" dirty="0"/>
              <a:t> Seminar on Auditing </a:t>
            </a:r>
            <a:r>
              <a:rPr lang="et-EE" sz="900" b="1" baseline="0" dirty="0" err="1"/>
              <a:t>Sustainable</a:t>
            </a:r>
            <a:r>
              <a:rPr lang="et-EE" sz="900" b="1" baseline="0" dirty="0"/>
              <a:t> </a:t>
            </a:r>
            <a:r>
              <a:rPr lang="et-EE" sz="900" b="1" baseline="0" dirty="0" err="1"/>
              <a:t>Development</a:t>
            </a:r>
            <a:r>
              <a:rPr lang="et-EE" sz="900" b="1" baseline="0" dirty="0"/>
              <a:t> – Skopje, </a:t>
            </a:r>
            <a:r>
              <a:rPr lang="et-EE" sz="900" b="1" baseline="0" dirty="0" err="1"/>
              <a:t>Macedonia</a:t>
            </a:r>
            <a:r>
              <a:rPr lang="et-EE" sz="900" b="1" baseline="0" dirty="0"/>
              <a:t> – </a:t>
            </a:r>
            <a:r>
              <a:rPr lang="et-EE" sz="900" b="1" baseline="0" dirty="0" err="1"/>
              <a:t>October</a:t>
            </a:r>
            <a:r>
              <a:rPr lang="et-EE" sz="900" b="1" baseline="0" dirty="0"/>
              <a:t> 2016</a:t>
            </a:r>
          </a:p>
          <a:p>
            <a:pPr lvl="1"/>
            <a:r>
              <a:rPr lang="et-EE" sz="900" baseline="0" dirty="0" err="1"/>
              <a:t>Included</a:t>
            </a:r>
            <a:r>
              <a:rPr lang="et-EE" sz="900" baseline="0" dirty="0"/>
              <a:t> a </a:t>
            </a:r>
            <a:r>
              <a:rPr lang="et-EE" sz="900" baseline="0" dirty="0" err="1"/>
              <a:t>panel</a:t>
            </a:r>
            <a:r>
              <a:rPr lang="et-EE" sz="900" baseline="0" dirty="0"/>
              <a:t> </a:t>
            </a:r>
            <a:r>
              <a:rPr lang="et-EE" sz="900" baseline="0" dirty="0" err="1"/>
              <a:t>of</a:t>
            </a:r>
            <a:r>
              <a:rPr lang="et-EE" sz="900" baseline="0" dirty="0"/>
              <a:t> Head </a:t>
            </a:r>
            <a:r>
              <a:rPr lang="et-EE" sz="900" baseline="0" dirty="0" err="1"/>
              <a:t>of</a:t>
            </a:r>
            <a:r>
              <a:rPr lang="et-EE" sz="900" baseline="0" dirty="0"/>
              <a:t> SAIs. </a:t>
            </a:r>
            <a:r>
              <a:rPr lang="en-GB" sz="900" kern="1200" dirty="0">
                <a:solidFill>
                  <a:schemeClr val="tx1"/>
                </a:solidFill>
                <a:latin typeface="+mn-lt"/>
                <a:ea typeface="+mn-ea"/>
                <a:cs typeface="+mn-cs"/>
              </a:rPr>
              <a:t>Sustainable development helps to broaden audits’ scope both by sectors and by time scale. Governments are structured into silos of ministries and often the horizontal overview is lacking. Auditing from SD perspective enhances obtaining the birds-eye view as SD is about connecting the economic, social and environmental dimensions. </a:t>
            </a:r>
            <a:endParaRPr lang="et-EE" sz="900"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endParaRPr lang="et-EE" sz="900" baseline="0"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et-EE" sz="900" b="1" baseline="0" dirty="0"/>
              <a:t>14th </a:t>
            </a:r>
            <a:r>
              <a:rPr lang="et-EE" sz="900" b="1" baseline="0" dirty="0" err="1"/>
              <a:t>Annual</a:t>
            </a:r>
            <a:r>
              <a:rPr lang="et-EE" sz="900" b="1" baseline="0" dirty="0"/>
              <a:t> Meeting – Skopje, </a:t>
            </a:r>
            <a:r>
              <a:rPr lang="et-EE" sz="900" b="1" baseline="0" dirty="0" err="1"/>
              <a:t>Macedonia</a:t>
            </a:r>
            <a:r>
              <a:rPr lang="et-EE" sz="900" b="1" baseline="0" dirty="0"/>
              <a:t> – </a:t>
            </a:r>
            <a:r>
              <a:rPr lang="et-EE" sz="900" b="1" baseline="0" dirty="0" err="1"/>
              <a:t>October</a:t>
            </a:r>
            <a:r>
              <a:rPr lang="et-EE" sz="900" b="1" baseline="0" dirty="0"/>
              <a:t> 2016</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9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t-EE" sz="900" baseline="0" dirty="0"/>
              <a:t>Nendest ei ole veel rääkinud:</a:t>
            </a:r>
          </a:p>
          <a:p>
            <a:pPr marL="0" marR="0" indent="0" algn="l" defTabSz="914400" rtl="0" eaLnBrk="1" fontAlgn="auto" latinLnBrk="0" hangingPunct="1">
              <a:lnSpc>
                <a:spcPct val="100000"/>
              </a:lnSpc>
              <a:spcBef>
                <a:spcPts val="0"/>
              </a:spcBef>
              <a:spcAft>
                <a:spcPts val="0"/>
              </a:spcAft>
              <a:buClrTx/>
              <a:buSzTx/>
              <a:buFontTx/>
              <a:buNone/>
              <a:tabLst/>
              <a:defRPr/>
            </a:pPr>
            <a:r>
              <a:rPr lang="et-EE" sz="900" b="1" baseline="0" dirty="0" err="1"/>
              <a:t>Spring</a:t>
            </a:r>
            <a:r>
              <a:rPr lang="et-EE" sz="900" b="1" baseline="0" dirty="0"/>
              <a:t> </a:t>
            </a:r>
            <a:r>
              <a:rPr lang="et-EE" sz="900" b="1" baseline="0" dirty="0" err="1"/>
              <a:t>Session</a:t>
            </a:r>
            <a:r>
              <a:rPr lang="et-EE" sz="900" b="1" baseline="0" dirty="0"/>
              <a:t> on </a:t>
            </a:r>
            <a:r>
              <a:rPr lang="et-EE" sz="900" b="1" baseline="0" dirty="0" err="1"/>
              <a:t>Water</a:t>
            </a:r>
            <a:r>
              <a:rPr lang="et-EE" sz="900" b="1" baseline="0" dirty="0"/>
              <a:t> </a:t>
            </a:r>
            <a:r>
              <a:rPr lang="et-EE" sz="900" b="1" baseline="0" dirty="0" err="1"/>
              <a:t>Quality</a:t>
            </a:r>
            <a:r>
              <a:rPr lang="et-EE" sz="900" b="1" baseline="0" dirty="0"/>
              <a:t> and </a:t>
            </a:r>
            <a:r>
              <a:rPr lang="et-EE" sz="900" b="1" baseline="0" dirty="0" err="1"/>
              <a:t>Management</a:t>
            </a:r>
            <a:r>
              <a:rPr lang="et-EE" sz="900" b="1" baseline="0" dirty="0"/>
              <a:t> – Ljubljana, </a:t>
            </a:r>
            <a:r>
              <a:rPr lang="et-EE" sz="900" b="1" baseline="0" dirty="0" err="1"/>
              <a:t>Slovenia</a:t>
            </a:r>
            <a:r>
              <a:rPr lang="et-EE" sz="900" b="1" baseline="0" dirty="0"/>
              <a:t> – </a:t>
            </a:r>
            <a:r>
              <a:rPr lang="et-EE" sz="900" b="1" baseline="0" dirty="0" err="1"/>
              <a:t>April</a:t>
            </a:r>
            <a:r>
              <a:rPr lang="et-EE" sz="900" b="1" baseline="0" dirty="0"/>
              <a:t> 2017</a:t>
            </a:r>
          </a:p>
          <a:p>
            <a:pPr marL="0" marR="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mn-cs"/>
              </a:rPr>
              <a:t>The spring session was dedicated on auditing different aspects of water quality and management, covering topics such as availability and sustainable management of water, conservation of fresh water ecosystems, connection with the Sustainable Development Goals and SAIs' role and experience in auditing these issues.​This seminar will also give a great input for an upcoming project of developing a Massive Open Online Course (MOOC) on Auditing Water Issues. </a:t>
            </a:r>
            <a:endParaRPr lang="et-EE" sz="9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9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900" b="1" u="sng" baseline="0" dirty="0"/>
              <a:t>UPCOMING:</a:t>
            </a:r>
          </a:p>
          <a:p>
            <a:pPr marL="0" marR="0" indent="0" algn="l" defTabSz="914400" rtl="0" eaLnBrk="1" fontAlgn="auto" latinLnBrk="0" hangingPunct="1">
              <a:lnSpc>
                <a:spcPct val="100000"/>
              </a:lnSpc>
              <a:spcBef>
                <a:spcPts val="0"/>
              </a:spcBef>
              <a:spcAft>
                <a:spcPts val="0"/>
              </a:spcAft>
              <a:buClrTx/>
              <a:buSzTx/>
              <a:buFontTx/>
              <a:buNone/>
              <a:tabLst/>
              <a:defRPr/>
            </a:pPr>
            <a:r>
              <a:rPr lang="et-EE" sz="900" b="1" baseline="0" dirty="0"/>
              <a:t>Training Seminar on </a:t>
            </a:r>
            <a:r>
              <a:rPr lang="et-EE" sz="900" b="1" baseline="0" dirty="0" err="1"/>
              <a:t>Data</a:t>
            </a:r>
            <a:r>
              <a:rPr lang="et-EE" sz="900" b="1" baseline="0" dirty="0"/>
              <a:t> and </a:t>
            </a:r>
            <a:r>
              <a:rPr lang="et-EE" sz="900" b="1" baseline="0" dirty="0" err="1"/>
              <a:t>Analysis</a:t>
            </a:r>
            <a:r>
              <a:rPr lang="et-EE" sz="900" b="1" baseline="0" dirty="0"/>
              <a:t> </a:t>
            </a:r>
            <a:r>
              <a:rPr lang="et-EE" sz="900" b="1" baseline="0" dirty="0" err="1"/>
              <a:t>in</a:t>
            </a:r>
            <a:r>
              <a:rPr lang="et-EE" sz="900" b="1" baseline="0" dirty="0"/>
              <a:t> </a:t>
            </a:r>
            <a:r>
              <a:rPr lang="et-EE" sz="900" b="1" baseline="0" dirty="0" err="1"/>
              <a:t>Environmental</a:t>
            </a:r>
            <a:r>
              <a:rPr lang="et-EE" sz="900" b="1" baseline="0" dirty="0"/>
              <a:t> Audit – Tirana, </a:t>
            </a:r>
            <a:r>
              <a:rPr lang="et-EE" sz="900" b="1" baseline="0" dirty="0" err="1"/>
              <a:t>Albania</a:t>
            </a:r>
            <a:r>
              <a:rPr lang="et-EE" sz="900" b="1" baseline="0" dirty="0"/>
              <a:t> – </a:t>
            </a:r>
            <a:r>
              <a:rPr lang="et-EE" sz="900" b="1" baseline="0" dirty="0" err="1"/>
              <a:t>October</a:t>
            </a:r>
            <a:r>
              <a:rPr lang="et-EE" sz="900" b="1" baseline="0" dirty="0"/>
              <a:t> 2017</a:t>
            </a:r>
          </a:p>
          <a:p>
            <a:r>
              <a:rPr lang="en-GB" sz="900" b="0" kern="1200" dirty="0">
                <a:solidFill>
                  <a:schemeClr val="tx1"/>
                </a:solidFill>
                <a:latin typeface="+mn-lt"/>
                <a:ea typeface="+mn-ea"/>
                <a:cs typeface="+mn-cs"/>
              </a:rPr>
              <a:t>The objective of the training seminar is to:</a:t>
            </a:r>
            <a:endParaRPr lang="et-EE" sz="900" b="0" kern="1200" dirty="0">
              <a:solidFill>
                <a:schemeClr val="tx1"/>
              </a:solidFill>
              <a:latin typeface="+mn-lt"/>
              <a:ea typeface="+mn-ea"/>
              <a:cs typeface="+mn-cs"/>
            </a:endParaRPr>
          </a:p>
          <a:p>
            <a:pPr lvl="0">
              <a:buFont typeface="Arial" pitchFamily="34" charset="0"/>
              <a:buChar char="•"/>
            </a:pPr>
            <a:r>
              <a:rPr lang="en-GB" sz="900" kern="1200" dirty="0">
                <a:solidFill>
                  <a:schemeClr val="tx1"/>
                </a:solidFill>
                <a:latin typeface="+mn-lt"/>
                <a:ea typeface="+mn-ea"/>
                <a:cs typeface="+mn-cs"/>
              </a:rPr>
              <a:t>Introduce the main types and characteristics of environmental data</a:t>
            </a:r>
            <a:endParaRPr lang="et-EE" sz="900" kern="1200" dirty="0">
              <a:solidFill>
                <a:schemeClr val="tx1"/>
              </a:solidFill>
              <a:latin typeface="+mn-lt"/>
              <a:ea typeface="+mn-ea"/>
              <a:cs typeface="+mn-cs"/>
            </a:endParaRPr>
          </a:p>
          <a:p>
            <a:pPr lvl="0">
              <a:buFont typeface="Arial" pitchFamily="34" charset="0"/>
              <a:buChar char="•"/>
            </a:pPr>
            <a:r>
              <a:rPr lang="en-GB" sz="900" kern="1200" dirty="0">
                <a:solidFill>
                  <a:schemeClr val="tx1"/>
                </a:solidFill>
                <a:latin typeface="+mn-lt"/>
                <a:ea typeface="+mn-ea"/>
                <a:cs typeface="+mn-cs"/>
              </a:rPr>
              <a:t>Provide an overview of the main sources for environmental data in the European region </a:t>
            </a:r>
            <a:endParaRPr lang="et-EE" sz="900" kern="1200" dirty="0">
              <a:solidFill>
                <a:schemeClr val="tx1"/>
              </a:solidFill>
              <a:latin typeface="+mn-lt"/>
              <a:ea typeface="+mn-ea"/>
              <a:cs typeface="+mn-cs"/>
            </a:endParaRPr>
          </a:p>
          <a:p>
            <a:pPr lvl="0">
              <a:buFont typeface="Arial" pitchFamily="34" charset="0"/>
              <a:buChar char="•"/>
            </a:pPr>
            <a:r>
              <a:rPr lang="en-GB" sz="900" kern="1200" dirty="0">
                <a:solidFill>
                  <a:schemeClr val="tx1"/>
                </a:solidFill>
                <a:latin typeface="+mn-lt"/>
                <a:ea typeface="+mn-ea"/>
                <a:cs typeface="+mn-cs"/>
              </a:rPr>
              <a:t>Discuss the aspects of choosing the right data for environmental audits</a:t>
            </a:r>
            <a:endParaRPr lang="et-EE" sz="900" kern="1200" dirty="0">
              <a:solidFill>
                <a:schemeClr val="tx1"/>
              </a:solidFill>
              <a:latin typeface="+mn-lt"/>
              <a:ea typeface="+mn-ea"/>
              <a:cs typeface="+mn-cs"/>
            </a:endParaRPr>
          </a:p>
          <a:p>
            <a:pPr lvl="0">
              <a:buFont typeface="Arial" pitchFamily="34" charset="0"/>
              <a:buChar char="•"/>
            </a:pPr>
            <a:r>
              <a:rPr lang="en-GB" sz="900" kern="1200" dirty="0">
                <a:solidFill>
                  <a:schemeClr val="tx1"/>
                </a:solidFill>
                <a:latin typeface="+mn-lt"/>
                <a:ea typeface="+mn-ea"/>
                <a:cs typeface="+mn-cs"/>
              </a:rPr>
              <a:t>Introduce some most common analyses tools and methods</a:t>
            </a:r>
            <a:endParaRPr lang="et-EE" sz="900" kern="1200" dirty="0">
              <a:solidFill>
                <a:schemeClr val="tx1"/>
              </a:solidFill>
              <a:latin typeface="+mn-lt"/>
              <a:ea typeface="+mn-ea"/>
              <a:cs typeface="+mn-cs"/>
            </a:endParaRPr>
          </a:p>
          <a:p>
            <a:pPr lvl="0">
              <a:buFont typeface="Arial" pitchFamily="34" charset="0"/>
              <a:buChar char="•"/>
            </a:pPr>
            <a:r>
              <a:rPr lang="en-GB" sz="900" kern="1200" dirty="0">
                <a:solidFill>
                  <a:schemeClr val="tx1"/>
                </a:solidFill>
                <a:latin typeface="+mn-lt"/>
                <a:ea typeface="+mn-ea"/>
                <a:cs typeface="+mn-cs"/>
              </a:rPr>
              <a:t>Implement the theory in practical exercises</a:t>
            </a:r>
            <a:endParaRPr lang="et-EE" sz="9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t-EE" sz="9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t-EE" sz="900" b="1" baseline="0" dirty="0"/>
              <a:t>15th </a:t>
            </a:r>
            <a:r>
              <a:rPr lang="et-EE" sz="900" b="1" baseline="0" dirty="0" err="1"/>
              <a:t>Annual</a:t>
            </a:r>
            <a:r>
              <a:rPr lang="et-EE" sz="900" b="1" baseline="0" dirty="0"/>
              <a:t> Meeting – Tirana, </a:t>
            </a:r>
            <a:r>
              <a:rPr lang="et-EE" sz="900" b="1" baseline="0" dirty="0" err="1"/>
              <a:t>Albania</a:t>
            </a:r>
            <a:r>
              <a:rPr lang="et-EE" sz="900" b="1" baseline="0" dirty="0"/>
              <a:t> – </a:t>
            </a:r>
            <a:r>
              <a:rPr lang="et-EE" sz="900" b="1" baseline="0" dirty="0" err="1"/>
              <a:t>October</a:t>
            </a:r>
            <a:r>
              <a:rPr lang="et-EE" sz="900" b="1" baseline="0" dirty="0"/>
              <a:t> 2017</a:t>
            </a:r>
          </a:p>
          <a:p>
            <a:pPr marL="0" marR="0" indent="0" algn="l" defTabSz="914400" rtl="0" eaLnBrk="1" fontAlgn="auto" latinLnBrk="0" hangingPunct="1">
              <a:lnSpc>
                <a:spcPct val="100000"/>
              </a:lnSpc>
              <a:spcBef>
                <a:spcPts val="0"/>
              </a:spcBef>
              <a:spcAft>
                <a:spcPts val="0"/>
              </a:spcAft>
              <a:buClrTx/>
              <a:buSzTx/>
              <a:buFontTx/>
              <a:buNone/>
              <a:tabLst/>
              <a:defRPr/>
            </a:pPr>
            <a:r>
              <a:rPr lang="et-EE" sz="900" b="0" baseline="0" dirty="0" err="1"/>
              <a:t>Land</a:t>
            </a:r>
            <a:r>
              <a:rPr lang="et-EE" sz="900" b="0" baseline="0" dirty="0"/>
              <a:t> </a:t>
            </a:r>
            <a:r>
              <a:rPr lang="et-EE" sz="900" b="0" baseline="0" dirty="0" err="1"/>
              <a:t>Use</a:t>
            </a:r>
            <a:r>
              <a:rPr lang="et-EE" sz="900" b="0" baseline="0" dirty="0"/>
              <a:t> and </a:t>
            </a:r>
            <a:r>
              <a:rPr lang="et-EE" sz="900" b="0" baseline="0" dirty="0" err="1"/>
              <a:t>Development</a:t>
            </a:r>
            <a:r>
              <a:rPr lang="et-EE" sz="900" b="0" baseline="0" dirty="0"/>
              <a:t>: </a:t>
            </a:r>
            <a:r>
              <a:rPr lang="et-EE" sz="900" b="0" baseline="0" dirty="0" err="1"/>
              <a:t>e.g</a:t>
            </a:r>
            <a:r>
              <a:rPr lang="et-EE" sz="900" b="0" baseline="0" dirty="0"/>
              <a:t>. </a:t>
            </a:r>
            <a:r>
              <a:rPr lang="en-GB" sz="900" kern="1200" dirty="0">
                <a:solidFill>
                  <a:schemeClr val="tx1"/>
                </a:solidFill>
                <a:latin typeface="+mn-lt"/>
                <a:ea typeface="+mn-ea"/>
                <a:cs typeface="+mn-cs"/>
              </a:rPr>
              <a:t>Urban sprawl in Europe – how to ensure resilient and sustainable living environment</a:t>
            </a:r>
            <a:r>
              <a:rPr lang="et-EE" sz="900" kern="1200" dirty="0">
                <a:solidFill>
                  <a:schemeClr val="tx1"/>
                </a:solidFill>
                <a:latin typeface="+mn-lt"/>
                <a:ea typeface="+mn-ea"/>
                <a:cs typeface="+mn-cs"/>
              </a:rPr>
              <a:t>; </a:t>
            </a:r>
            <a:r>
              <a:rPr lang="et-EE" sz="900" kern="1200" dirty="0" err="1">
                <a:solidFill>
                  <a:schemeClr val="tx1"/>
                </a:solidFill>
                <a:latin typeface="+mn-lt"/>
                <a:ea typeface="+mn-ea"/>
                <a:cs typeface="+mn-cs"/>
              </a:rPr>
              <a:t>Sustainability</a:t>
            </a:r>
            <a:r>
              <a:rPr lang="et-EE" sz="900" kern="1200" baseline="0" dirty="0">
                <a:solidFill>
                  <a:schemeClr val="tx1"/>
                </a:solidFill>
                <a:latin typeface="+mn-lt"/>
                <a:ea typeface="+mn-ea"/>
                <a:cs typeface="+mn-cs"/>
              </a:rPr>
              <a:t> </a:t>
            </a:r>
            <a:r>
              <a:rPr lang="en-GB" sz="900" kern="1200" dirty="0">
                <a:solidFill>
                  <a:schemeClr val="tx1"/>
                </a:solidFill>
                <a:latin typeface="+mn-lt"/>
                <a:ea typeface="+mn-ea"/>
                <a:cs typeface="+mn-cs"/>
              </a:rPr>
              <a:t>of farmed and forest areas</a:t>
            </a:r>
            <a:endParaRPr lang="et-EE" sz="9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t-EE" sz="900" kern="1200" dirty="0" err="1">
                <a:solidFill>
                  <a:schemeClr val="tx1"/>
                </a:solidFill>
                <a:latin typeface="+mn-lt"/>
                <a:ea typeface="+mn-ea"/>
                <a:cs typeface="+mn-cs"/>
              </a:rPr>
              <a:t>Greening</a:t>
            </a:r>
            <a:r>
              <a:rPr lang="et-EE" sz="900" kern="1200" dirty="0">
                <a:solidFill>
                  <a:schemeClr val="tx1"/>
                </a:solidFill>
                <a:latin typeface="+mn-lt"/>
                <a:ea typeface="+mn-ea"/>
                <a:cs typeface="+mn-cs"/>
              </a:rPr>
              <a:t> </a:t>
            </a:r>
            <a:r>
              <a:rPr lang="et-EE" sz="900" kern="1200" dirty="0" err="1">
                <a:solidFill>
                  <a:schemeClr val="tx1"/>
                </a:solidFill>
                <a:latin typeface="+mn-lt"/>
                <a:ea typeface="+mn-ea"/>
                <a:cs typeface="+mn-cs"/>
              </a:rPr>
              <a:t>the</a:t>
            </a:r>
            <a:r>
              <a:rPr lang="et-EE" sz="900" kern="1200" dirty="0">
                <a:solidFill>
                  <a:schemeClr val="tx1"/>
                </a:solidFill>
                <a:latin typeface="+mn-lt"/>
                <a:ea typeface="+mn-ea"/>
                <a:cs typeface="+mn-cs"/>
              </a:rPr>
              <a:t> SAIs: </a:t>
            </a:r>
            <a:r>
              <a:rPr lang="en-GB" sz="900" kern="1200" dirty="0">
                <a:solidFill>
                  <a:schemeClr val="tx1"/>
                </a:solidFill>
                <a:latin typeface="+mn-lt"/>
                <a:ea typeface="+mn-ea"/>
                <a:cs typeface="+mn-cs"/>
              </a:rPr>
              <a:t>practical experiences and concrete plans related to implementing green office principles</a:t>
            </a:r>
            <a:endParaRPr lang="et-EE" sz="9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900" b="1" dirty="0"/>
          </a:p>
          <a:p>
            <a:endParaRPr lang="en-GB" sz="900" noProof="0" dirty="0"/>
          </a:p>
        </p:txBody>
      </p:sp>
      <p:sp>
        <p:nvSpPr>
          <p:cNvPr id="4" name="Slide Number Placeholder 3"/>
          <p:cNvSpPr>
            <a:spLocks noGrp="1"/>
          </p:cNvSpPr>
          <p:nvPr>
            <p:ph type="sldNum" sz="quarter" idx="10"/>
          </p:nvPr>
        </p:nvSpPr>
        <p:spPr/>
        <p:txBody>
          <a:bodyPr/>
          <a:lstStyle/>
          <a:p>
            <a:fld id="{BB51188F-06AA-4DCF-9678-FF07EA13B00F}" type="slidenum">
              <a:rPr lang="et-EE" smtClean="0"/>
              <a:pPr/>
              <a:t>4</a:t>
            </a:fld>
            <a:endParaRPr lang="et-EE"/>
          </a:p>
        </p:txBody>
      </p:sp>
    </p:spTree>
    <p:extLst>
      <p:ext uri="{BB962C8B-B14F-4D97-AF65-F5344CB8AC3E}">
        <p14:creationId xmlns:p14="http://schemas.microsoft.com/office/powerpoint/2010/main" val="2552798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Blip>
                <a:blip r:embed="rId3"/>
              </a:buBlip>
            </a:pPr>
            <a:r>
              <a:rPr lang="et-EE" sz="1200" dirty="0"/>
              <a:t> </a:t>
            </a:r>
            <a:r>
              <a:rPr lang="en-US" sz="1200" dirty="0"/>
              <a:t>Cooperative Audit on Air </a:t>
            </a:r>
            <a:r>
              <a:rPr lang="et-EE" sz="1200" dirty="0"/>
              <a:t>Q</a:t>
            </a:r>
            <a:r>
              <a:rPr lang="en-US" sz="1200" dirty="0" err="1"/>
              <a:t>uality</a:t>
            </a:r>
            <a:r>
              <a:rPr lang="en-US" sz="1200" dirty="0"/>
              <a:t> </a:t>
            </a:r>
            <a:r>
              <a:rPr lang="et-EE" sz="1200" dirty="0"/>
              <a:t>– </a:t>
            </a:r>
            <a:r>
              <a:rPr lang="et-EE" sz="1200" dirty="0" err="1"/>
              <a:t>led</a:t>
            </a:r>
            <a:r>
              <a:rPr lang="et-EE" sz="1200" dirty="0"/>
              <a:t> </a:t>
            </a:r>
            <a:r>
              <a:rPr lang="et-EE" sz="1200" dirty="0" err="1"/>
              <a:t>by</a:t>
            </a:r>
            <a:r>
              <a:rPr lang="et-EE" sz="1200" dirty="0"/>
              <a:t> SAI</a:t>
            </a:r>
            <a:r>
              <a:rPr lang="et-EE" sz="1200" baseline="0" dirty="0"/>
              <a:t> </a:t>
            </a:r>
            <a:r>
              <a:rPr lang="et-EE" sz="1200" baseline="0" dirty="0" err="1"/>
              <a:t>Poland</a:t>
            </a:r>
            <a:r>
              <a:rPr lang="et-EE" sz="1200" baseline="0" dirty="0"/>
              <a:t> and </a:t>
            </a:r>
            <a:r>
              <a:rPr lang="et-EE" sz="1200" baseline="0" dirty="0" err="1"/>
              <a:t>the</a:t>
            </a:r>
            <a:r>
              <a:rPr lang="et-EE" sz="1200" baseline="0" dirty="0"/>
              <a:t> </a:t>
            </a:r>
            <a:r>
              <a:rPr lang="et-EE" sz="1200" baseline="0" dirty="0" err="1"/>
              <a:t>Netherlands</a:t>
            </a:r>
            <a:endParaRPr lang="et-EE" sz="1200" dirty="0"/>
          </a:p>
          <a:p>
            <a:pPr>
              <a:buBlip>
                <a:blip r:embed="rId3"/>
              </a:buBlip>
            </a:pPr>
            <a:endParaRPr lang="et-EE" sz="1200" dirty="0"/>
          </a:p>
          <a:p>
            <a:pPr>
              <a:buBlip>
                <a:blip r:embed="rId3"/>
              </a:buBlip>
            </a:pPr>
            <a:r>
              <a:rPr lang="et-EE" sz="1200" dirty="0"/>
              <a:t> </a:t>
            </a:r>
            <a:r>
              <a:rPr lang="en-US" sz="1200" dirty="0"/>
              <a:t>Cooperative Audit on Energy Efficiency in Public Buildings </a:t>
            </a:r>
            <a:r>
              <a:rPr lang="et-EE" sz="1200" dirty="0"/>
              <a:t>– </a:t>
            </a:r>
            <a:r>
              <a:rPr lang="et-EE" sz="1200" dirty="0" err="1"/>
              <a:t>led</a:t>
            </a:r>
            <a:r>
              <a:rPr lang="et-EE" sz="1200" dirty="0"/>
              <a:t> </a:t>
            </a:r>
            <a:r>
              <a:rPr lang="et-EE" sz="1200" dirty="0" err="1"/>
              <a:t>by</a:t>
            </a:r>
            <a:r>
              <a:rPr lang="et-EE" sz="1200" dirty="0"/>
              <a:t> SAI Estonia, </a:t>
            </a:r>
            <a:r>
              <a:rPr lang="et-EE" sz="1200" dirty="0" err="1"/>
              <a:t>Latvia</a:t>
            </a:r>
            <a:r>
              <a:rPr lang="et-EE" sz="1200" dirty="0"/>
              <a:t>, </a:t>
            </a:r>
            <a:r>
              <a:rPr lang="et-EE" sz="1200" dirty="0" err="1"/>
              <a:t>Lithuania</a:t>
            </a:r>
            <a:endParaRPr lang="et-EE" sz="1200" dirty="0"/>
          </a:p>
          <a:p>
            <a:pPr>
              <a:buBlip>
                <a:blip r:embed="rId3"/>
              </a:buBlip>
            </a:pPr>
            <a:endParaRPr lang="et-EE" sz="1200" dirty="0"/>
          </a:p>
          <a:p>
            <a:pPr>
              <a:buBlip>
                <a:blip r:embed="rId3"/>
              </a:buBlip>
            </a:pPr>
            <a:r>
              <a:rPr lang="et-EE" sz="1200" dirty="0"/>
              <a:t> </a:t>
            </a:r>
            <a:r>
              <a:rPr lang="en-US" sz="1200" dirty="0"/>
              <a:t>Cooperative Audit on Mediterranean Marine Protected Areas </a:t>
            </a:r>
            <a:r>
              <a:rPr lang="et-EE" sz="1200" dirty="0"/>
              <a:t>– </a:t>
            </a:r>
            <a:r>
              <a:rPr lang="et-EE" sz="1200" dirty="0" err="1"/>
              <a:t>led</a:t>
            </a:r>
            <a:r>
              <a:rPr lang="et-EE" sz="1200" dirty="0"/>
              <a:t> </a:t>
            </a:r>
            <a:r>
              <a:rPr lang="et-EE" sz="1200" dirty="0" err="1"/>
              <a:t>by</a:t>
            </a:r>
            <a:r>
              <a:rPr lang="et-EE" sz="1200" dirty="0"/>
              <a:t> SAI </a:t>
            </a:r>
            <a:r>
              <a:rPr lang="et-EE" sz="1200" dirty="0" err="1"/>
              <a:t>Cyprus</a:t>
            </a:r>
            <a:r>
              <a:rPr lang="et-EE" sz="1200" baseline="0" dirty="0"/>
              <a:t> and Malta</a:t>
            </a:r>
          </a:p>
          <a:p>
            <a:pPr>
              <a:buBlip>
                <a:blip r:embed="rId3"/>
              </a:buBlip>
            </a:pPr>
            <a:endParaRPr lang="et-EE" sz="1200" baseline="0" dirty="0"/>
          </a:p>
          <a:p>
            <a:pPr>
              <a:buNone/>
            </a:pPr>
            <a:r>
              <a:rPr lang="et-EE" sz="1200" baseline="0" dirty="0"/>
              <a:t>All 3 </a:t>
            </a:r>
            <a:r>
              <a:rPr lang="et-EE" sz="1200" baseline="0" dirty="0" err="1"/>
              <a:t>started</a:t>
            </a:r>
            <a:r>
              <a:rPr lang="et-EE" sz="1200" baseline="0" dirty="0"/>
              <a:t> in </a:t>
            </a:r>
            <a:r>
              <a:rPr lang="et-EE" sz="1200" baseline="0" dirty="0" err="1"/>
              <a:t>early</a:t>
            </a:r>
            <a:r>
              <a:rPr lang="et-EE" sz="1200" baseline="0" dirty="0"/>
              <a:t> 2017 and </a:t>
            </a:r>
            <a:r>
              <a:rPr lang="et-EE" sz="1200" baseline="0" dirty="0" err="1"/>
              <a:t>joint</a:t>
            </a:r>
            <a:r>
              <a:rPr lang="et-EE" sz="1200" baseline="0" dirty="0"/>
              <a:t> </a:t>
            </a:r>
            <a:r>
              <a:rPr lang="et-EE" sz="1200" baseline="0" dirty="0" err="1"/>
              <a:t>reports</a:t>
            </a:r>
            <a:r>
              <a:rPr lang="et-EE" sz="1200" baseline="0" dirty="0"/>
              <a:t> </a:t>
            </a:r>
            <a:r>
              <a:rPr lang="et-EE" sz="1200" baseline="0" dirty="0" err="1"/>
              <a:t>should</a:t>
            </a:r>
            <a:r>
              <a:rPr lang="et-EE" sz="1200" baseline="0" dirty="0"/>
              <a:t> </a:t>
            </a:r>
            <a:r>
              <a:rPr lang="et-EE" sz="1200" baseline="0" dirty="0" err="1"/>
              <a:t>be</a:t>
            </a:r>
            <a:r>
              <a:rPr lang="et-EE" sz="1200" baseline="0" dirty="0"/>
              <a:t> </a:t>
            </a:r>
            <a:r>
              <a:rPr lang="et-EE" sz="1200" baseline="0" dirty="0" err="1"/>
              <a:t>published</a:t>
            </a:r>
            <a:r>
              <a:rPr lang="et-EE" sz="1200" baseline="0" dirty="0"/>
              <a:t> in 2018.</a:t>
            </a:r>
            <a:endParaRPr lang="en-US" sz="1200" dirty="0"/>
          </a:p>
          <a:p>
            <a:endParaRPr lang="et-EE" dirty="0"/>
          </a:p>
        </p:txBody>
      </p:sp>
      <p:sp>
        <p:nvSpPr>
          <p:cNvPr id="4" name="Slide Number Placeholder 3"/>
          <p:cNvSpPr>
            <a:spLocks noGrp="1"/>
          </p:cNvSpPr>
          <p:nvPr>
            <p:ph type="sldNum" sz="quarter" idx="10"/>
          </p:nvPr>
        </p:nvSpPr>
        <p:spPr/>
        <p:txBody>
          <a:bodyPr/>
          <a:lstStyle/>
          <a:p>
            <a:fld id="{BB51188F-06AA-4DCF-9678-FF07EA13B00F}" type="slidenum">
              <a:rPr lang="et-EE" smtClean="0"/>
              <a:pPr/>
              <a:t>5</a:t>
            </a:fld>
            <a:endParaRPr lang="et-EE"/>
          </a:p>
        </p:txBody>
      </p:sp>
    </p:spTree>
    <p:extLst>
      <p:ext uri="{BB962C8B-B14F-4D97-AF65-F5344CB8AC3E}">
        <p14:creationId xmlns:p14="http://schemas.microsoft.com/office/powerpoint/2010/main" val="23137240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EUROSAI WGEA has presented annual Progress Reports to EUROSAI GT3 as well as Governing Board. </a:t>
            </a:r>
            <a:endParaRPr lang="et-EE" sz="1200" kern="1200" baseline="0" dirty="0">
              <a:solidFill>
                <a:schemeClr val="tx1"/>
              </a:solidFill>
              <a:latin typeface="+mn-lt"/>
              <a:ea typeface="+mn-ea"/>
              <a:cs typeface="+mn-cs"/>
            </a:endParaRPr>
          </a:p>
          <a:p>
            <a:r>
              <a:rPr lang="en-US" sz="1200" kern="1200" baseline="0" dirty="0">
                <a:solidFill>
                  <a:schemeClr val="tx1"/>
                </a:solidFill>
                <a:latin typeface="+mn-lt"/>
                <a:ea typeface="+mn-ea"/>
                <a:cs typeface="+mn-cs"/>
              </a:rPr>
              <a:t>Furthermore, the working group has been represented at various events of other regional WGEA and other stakeholders</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during</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the</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previous</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working</a:t>
            </a:r>
            <a:r>
              <a:rPr lang="et-EE" sz="1200" kern="1200" baseline="0" dirty="0">
                <a:solidFill>
                  <a:schemeClr val="tx1"/>
                </a:solidFill>
                <a:latin typeface="+mn-lt"/>
                <a:ea typeface="+mn-ea"/>
                <a:cs typeface="+mn-cs"/>
              </a:rPr>
              <a:t> periood:</a:t>
            </a:r>
            <a:endParaRPr lang="en-US" sz="1200" kern="1200" baseline="0" dirty="0">
              <a:solidFill>
                <a:schemeClr val="tx1"/>
              </a:solidFill>
              <a:latin typeface="+mn-lt"/>
              <a:ea typeface="+mn-ea"/>
              <a:cs typeface="+mn-cs"/>
            </a:endParaRPr>
          </a:p>
          <a:p>
            <a:r>
              <a:rPr lang="et-EE" sz="1200" kern="1200" baseline="0" dirty="0">
                <a:solidFill>
                  <a:schemeClr val="tx1"/>
                </a:solidFill>
                <a:latin typeface="+mn-lt"/>
                <a:ea typeface="+mn-ea"/>
                <a:cs typeface="+mn-cs"/>
              </a:rPr>
              <a:t> INTOSAI WGEA </a:t>
            </a:r>
            <a:r>
              <a:rPr lang="et-EE" sz="1200" kern="1200" baseline="0" dirty="0" err="1">
                <a:solidFill>
                  <a:schemeClr val="tx1"/>
                </a:solidFill>
                <a:latin typeface="+mn-lt"/>
                <a:ea typeface="+mn-ea"/>
                <a:cs typeface="+mn-cs"/>
              </a:rPr>
              <a:t>Assembly</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Meetings</a:t>
            </a:r>
            <a:r>
              <a:rPr lang="et-EE" sz="1200" kern="1200" baseline="0" dirty="0">
                <a:solidFill>
                  <a:schemeClr val="tx1"/>
                </a:solidFill>
                <a:latin typeface="+mn-lt"/>
                <a:ea typeface="+mn-ea"/>
                <a:cs typeface="+mn-cs"/>
              </a:rPr>
              <a:t> </a:t>
            </a:r>
          </a:p>
          <a:p>
            <a:r>
              <a:rPr lang="en-US" sz="1200" kern="1200" baseline="0" dirty="0">
                <a:solidFill>
                  <a:schemeClr val="tx1"/>
                </a:solidFill>
                <a:latin typeface="+mn-lt"/>
                <a:ea typeface="+mn-ea"/>
                <a:cs typeface="+mn-cs"/>
              </a:rPr>
              <a:t> INTOSAI WGEA Steering Committee Meetings </a:t>
            </a:r>
          </a:p>
          <a:p>
            <a:r>
              <a:rPr lang="et-EE" sz="1200" kern="1200" baseline="0" dirty="0">
                <a:solidFill>
                  <a:schemeClr val="tx1"/>
                </a:solidFill>
                <a:latin typeface="+mn-lt"/>
                <a:ea typeface="+mn-ea"/>
                <a:cs typeface="+mn-cs"/>
              </a:rPr>
              <a:t> EUROSAI-OLACEFS </a:t>
            </a:r>
            <a:r>
              <a:rPr lang="et-EE" sz="1200" kern="1200" baseline="0" dirty="0" err="1">
                <a:solidFill>
                  <a:schemeClr val="tx1"/>
                </a:solidFill>
                <a:latin typeface="+mn-lt"/>
                <a:ea typeface="+mn-ea"/>
                <a:cs typeface="+mn-cs"/>
              </a:rPr>
              <a:t>Joint</a:t>
            </a:r>
            <a:r>
              <a:rPr lang="et-EE" sz="1200" kern="1200" baseline="0" dirty="0">
                <a:solidFill>
                  <a:schemeClr val="tx1"/>
                </a:solidFill>
                <a:latin typeface="+mn-lt"/>
                <a:ea typeface="+mn-ea"/>
                <a:cs typeface="+mn-cs"/>
              </a:rPr>
              <a:t> Conference </a:t>
            </a:r>
          </a:p>
          <a:p>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Second</a:t>
            </a:r>
            <a:r>
              <a:rPr lang="et-EE" sz="1200" kern="1200" baseline="0" dirty="0">
                <a:solidFill>
                  <a:schemeClr val="tx1"/>
                </a:solidFill>
                <a:latin typeface="+mn-lt"/>
                <a:ea typeface="+mn-ea"/>
                <a:cs typeface="+mn-cs"/>
              </a:rPr>
              <a:t> </a:t>
            </a:r>
            <a:r>
              <a:rPr lang="et-EE" sz="1200" kern="1200" baseline="0" dirty="0" err="1">
                <a:solidFill>
                  <a:schemeClr val="tx1"/>
                </a:solidFill>
                <a:latin typeface="+mn-lt"/>
                <a:ea typeface="+mn-ea"/>
                <a:cs typeface="+mn-cs"/>
              </a:rPr>
              <a:t>Young</a:t>
            </a:r>
            <a:r>
              <a:rPr lang="et-EE" sz="1200" kern="1200" baseline="0" dirty="0">
                <a:solidFill>
                  <a:schemeClr val="tx1"/>
                </a:solidFill>
                <a:latin typeface="+mn-lt"/>
                <a:ea typeface="+mn-ea"/>
                <a:cs typeface="+mn-cs"/>
              </a:rPr>
              <a:t> EUROSAI Conference </a:t>
            </a:r>
          </a:p>
          <a:p>
            <a:r>
              <a:rPr lang="en-US" sz="1200" kern="1200" baseline="0" dirty="0">
                <a:solidFill>
                  <a:schemeClr val="tx1"/>
                </a:solidFill>
                <a:latin typeface="+mn-lt"/>
                <a:ea typeface="+mn-ea"/>
                <a:cs typeface="+mn-cs"/>
              </a:rPr>
              <a:t> AFROSAI WGEA Annual Meeting and Training Seminar </a:t>
            </a:r>
          </a:p>
          <a:p>
            <a:r>
              <a:rPr lang="et-EE" sz="1200" kern="1200" baseline="0" dirty="0">
                <a:solidFill>
                  <a:schemeClr val="tx1"/>
                </a:solidFill>
                <a:latin typeface="+mn-lt"/>
                <a:ea typeface="+mn-ea"/>
                <a:cs typeface="+mn-cs"/>
              </a:rPr>
              <a:t> ASOSAI WGEA </a:t>
            </a:r>
            <a:r>
              <a:rPr lang="et-EE" sz="1200" kern="1200" baseline="0" dirty="0" err="1">
                <a:solidFill>
                  <a:schemeClr val="tx1"/>
                </a:solidFill>
                <a:latin typeface="+mn-lt"/>
                <a:ea typeface="+mn-ea"/>
                <a:cs typeface="+mn-cs"/>
              </a:rPr>
              <a:t>Annual</a:t>
            </a:r>
            <a:r>
              <a:rPr lang="et-EE" sz="1200" kern="1200" baseline="0" dirty="0">
                <a:solidFill>
                  <a:schemeClr val="tx1"/>
                </a:solidFill>
                <a:latin typeface="+mn-lt"/>
                <a:ea typeface="+mn-ea"/>
                <a:cs typeface="+mn-cs"/>
              </a:rPr>
              <a:t> Meeting </a:t>
            </a:r>
          </a:p>
          <a:p>
            <a:r>
              <a:rPr lang="et-EE" sz="1200" kern="1200" baseline="0" dirty="0">
                <a:solidFill>
                  <a:schemeClr val="tx1"/>
                </a:solidFill>
                <a:latin typeface="+mn-lt"/>
                <a:ea typeface="+mn-ea"/>
                <a:cs typeface="+mn-cs"/>
              </a:rPr>
              <a:t> ARABOSAI WGEA </a:t>
            </a:r>
            <a:r>
              <a:rPr lang="et-EE" sz="1200" kern="1200" baseline="0" dirty="0" err="1">
                <a:solidFill>
                  <a:schemeClr val="tx1"/>
                </a:solidFill>
                <a:latin typeface="+mn-lt"/>
                <a:ea typeface="+mn-ea"/>
                <a:cs typeface="+mn-cs"/>
              </a:rPr>
              <a:t>Annual</a:t>
            </a:r>
            <a:r>
              <a:rPr lang="et-EE" sz="1200" kern="1200" baseline="0" dirty="0">
                <a:solidFill>
                  <a:schemeClr val="tx1"/>
                </a:solidFill>
                <a:latin typeface="+mn-lt"/>
                <a:ea typeface="+mn-ea"/>
                <a:cs typeface="+mn-cs"/>
              </a:rPr>
              <a:t> Meeting </a:t>
            </a:r>
          </a:p>
          <a:p>
            <a:r>
              <a:rPr lang="et-EE" sz="1200" kern="1200" baseline="0" dirty="0">
                <a:solidFill>
                  <a:schemeClr val="tx1"/>
                </a:solidFill>
                <a:latin typeface="+mn-lt"/>
                <a:ea typeface="+mn-ea"/>
                <a:cs typeface="+mn-cs"/>
              </a:rPr>
              <a:t> XXII INCOSAI </a:t>
            </a:r>
            <a:r>
              <a:rPr lang="et-EE" sz="1200" kern="1200" baseline="0" dirty="0" err="1">
                <a:solidFill>
                  <a:schemeClr val="tx1"/>
                </a:solidFill>
                <a:latin typeface="+mn-lt"/>
                <a:ea typeface="+mn-ea"/>
                <a:cs typeface="+mn-cs"/>
              </a:rPr>
              <a:t>Congress</a:t>
            </a:r>
            <a:r>
              <a:rPr lang="et-EE" sz="1200" kern="1200" baseline="0" dirty="0">
                <a:solidFill>
                  <a:schemeClr val="tx1"/>
                </a:solidFill>
                <a:latin typeface="+mn-lt"/>
                <a:ea typeface="+mn-ea"/>
                <a:cs typeface="+mn-cs"/>
              </a:rPr>
              <a:t> </a:t>
            </a:r>
          </a:p>
          <a:p>
            <a:r>
              <a:rPr lang="et-EE" sz="1200" kern="1200" baseline="0" dirty="0">
                <a:solidFill>
                  <a:schemeClr val="tx1"/>
                </a:solidFill>
                <a:latin typeface="+mn-lt"/>
                <a:ea typeface="+mn-ea"/>
                <a:cs typeface="+mn-cs"/>
              </a:rPr>
              <a:t> IDI </a:t>
            </a:r>
            <a:r>
              <a:rPr lang="et-EE" sz="1200" kern="1200" baseline="0" dirty="0" err="1">
                <a:solidFill>
                  <a:schemeClr val="tx1"/>
                </a:solidFill>
                <a:latin typeface="+mn-lt"/>
                <a:ea typeface="+mn-ea"/>
                <a:cs typeface="+mn-cs"/>
              </a:rPr>
              <a:t>Planning</a:t>
            </a:r>
            <a:r>
              <a:rPr lang="et-EE" sz="1200" kern="1200" baseline="0" dirty="0">
                <a:solidFill>
                  <a:schemeClr val="tx1"/>
                </a:solidFill>
                <a:latin typeface="+mn-lt"/>
                <a:ea typeface="+mn-ea"/>
                <a:cs typeface="+mn-cs"/>
              </a:rPr>
              <a:t> Meeting </a:t>
            </a:r>
            <a:r>
              <a:rPr lang="et-EE" sz="1200" kern="1200" baseline="0" dirty="0" err="1">
                <a:solidFill>
                  <a:schemeClr val="tx1"/>
                </a:solidFill>
                <a:latin typeface="+mn-lt"/>
                <a:ea typeface="+mn-ea"/>
                <a:cs typeface="+mn-cs"/>
              </a:rPr>
              <a:t>for</a:t>
            </a:r>
            <a:r>
              <a:rPr lang="et-EE" sz="1200" kern="1200" baseline="0" dirty="0">
                <a:solidFill>
                  <a:schemeClr val="tx1"/>
                </a:solidFill>
                <a:latin typeface="+mn-lt"/>
                <a:ea typeface="+mn-ea"/>
                <a:cs typeface="+mn-cs"/>
              </a:rPr>
              <a:t> Auditing SDGs Programme </a:t>
            </a:r>
          </a:p>
          <a:p>
            <a:r>
              <a:rPr lang="fr-FR" sz="1200" kern="1200" baseline="0" dirty="0">
                <a:solidFill>
                  <a:schemeClr val="tx1"/>
                </a:solidFill>
                <a:latin typeface="+mn-lt"/>
                <a:ea typeface="+mn-ea"/>
                <a:cs typeface="+mn-cs"/>
              </a:rPr>
              <a:t> Conference on </a:t>
            </a:r>
            <a:r>
              <a:rPr lang="fr-FR" sz="1200" kern="1200" baseline="0" dirty="0" err="1">
                <a:solidFill>
                  <a:schemeClr val="tx1"/>
                </a:solidFill>
                <a:latin typeface="+mn-lt"/>
                <a:ea typeface="+mn-ea"/>
                <a:cs typeface="+mn-cs"/>
              </a:rPr>
              <a:t>Environmental</a:t>
            </a:r>
            <a:r>
              <a:rPr lang="fr-FR" sz="1200" kern="1200" baseline="0" dirty="0">
                <a:solidFill>
                  <a:schemeClr val="tx1"/>
                </a:solidFill>
                <a:latin typeface="+mn-lt"/>
                <a:ea typeface="+mn-ea"/>
                <a:cs typeface="+mn-cs"/>
              </a:rPr>
              <a:t> </a:t>
            </a:r>
            <a:r>
              <a:rPr lang="fr-FR" sz="1200" kern="1200" baseline="0" dirty="0" err="1">
                <a:solidFill>
                  <a:schemeClr val="tx1"/>
                </a:solidFill>
                <a:latin typeface="+mn-lt"/>
                <a:ea typeface="+mn-ea"/>
                <a:cs typeface="+mn-cs"/>
              </a:rPr>
              <a:t>Compliance</a:t>
            </a:r>
            <a:r>
              <a:rPr lang="fr-FR" sz="1200" kern="1200" baseline="0" dirty="0">
                <a:solidFill>
                  <a:schemeClr val="tx1"/>
                </a:solidFill>
                <a:latin typeface="+mn-lt"/>
                <a:ea typeface="+mn-ea"/>
                <a:cs typeface="+mn-cs"/>
              </a:rPr>
              <a:t> Assurance </a:t>
            </a:r>
          </a:p>
          <a:p>
            <a:r>
              <a:rPr lang="en-US" sz="1200" kern="1200" baseline="0" dirty="0">
                <a:solidFill>
                  <a:schemeClr val="tx1"/>
                </a:solidFill>
                <a:latin typeface="+mn-lt"/>
                <a:ea typeface="+mn-ea"/>
                <a:cs typeface="+mn-cs"/>
              </a:rPr>
              <a:t> ECA Seminar on Auditing Energy and Climate </a:t>
            </a:r>
          </a:p>
        </p:txBody>
      </p:sp>
      <p:sp>
        <p:nvSpPr>
          <p:cNvPr id="4" name="Slide Number Placeholder 3"/>
          <p:cNvSpPr>
            <a:spLocks noGrp="1"/>
          </p:cNvSpPr>
          <p:nvPr>
            <p:ph type="sldNum" sz="quarter" idx="10"/>
          </p:nvPr>
        </p:nvSpPr>
        <p:spPr/>
        <p:txBody>
          <a:bodyPr/>
          <a:lstStyle/>
          <a:p>
            <a:fld id="{BB51188F-06AA-4DCF-9678-FF07EA13B00F}" type="slidenum">
              <a:rPr lang="et-EE" smtClean="0"/>
              <a:pPr/>
              <a:t>6</a:t>
            </a:fld>
            <a:endParaRPr lang="et-EE"/>
          </a:p>
        </p:txBody>
      </p:sp>
    </p:spTree>
    <p:extLst>
      <p:ext uri="{BB962C8B-B14F-4D97-AF65-F5344CB8AC3E}">
        <p14:creationId xmlns:p14="http://schemas.microsoft.com/office/powerpoint/2010/main" val="2555675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SAI WGEA">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88840"/>
            <a:ext cx="7772400" cy="1470025"/>
          </a:xfrm>
        </p:spPr>
        <p:txBody>
          <a:bodyPr/>
          <a:lstStyle>
            <a:lvl1pPr>
              <a:defRPr>
                <a:solidFill>
                  <a:schemeClr val="tx1"/>
                </a:solidFill>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pic>
        <p:nvPicPr>
          <p:cNvPr id="8" name="Picture 6" descr="Dekor_morkere.png"/>
          <p:cNvPicPr>
            <a:picLocks noChangeAspect="1"/>
          </p:cNvPicPr>
          <p:nvPr userDrawn="1"/>
        </p:nvPicPr>
        <p:blipFill>
          <a:blip r:embed="rId2" cstate="print"/>
          <a:srcRect b="24431"/>
          <a:stretch>
            <a:fillRect/>
          </a:stretch>
        </p:blipFill>
        <p:spPr bwMode="auto">
          <a:xfrm>
            <a:off x="107504" y="3508375"/>
            <a:ext cx="4768850" cy="3349625"/>
          </a:xfrm>
          <a:prstGeom prst="rect">
            <a:avLst/>
          </a:prstGeom>
          <a:noFill/>
          <a:ln w="9525">
            <a:noFill/>
            <a:miter lim="800000"/>
            <a:headEnd/>
            <a:tailEnd/>
          </a:ln>
        </p:spPr>
      </p:pic>
      <p:pic>
        <p:nvPicPr>
          <p:cNvPr id="5" name="Picture 4" descr="logo.png"/>
          <p:cNvPicPr>
            <a:picLocks noChangeAspect="1"/>
          </p:cNvPicPr>
          <p:nvPr userDrawn="1"/>
        </p:nvPicPr>
        <p:blipFill>
          <a:blip r:embed="rId3" cstate="print"/>
          <a:srcRect/>
          <a:stretch>
            <a:fillRect/>
          </a:stretch>
        </p:blipFill>
        <p:spPr bwMode="auto">
          <a:xfrm>
            <a:off x="8028384" y="5661248"/>
            <a:ext cx="981075" cy="1036638"/>
          </a:xfrm>
          <a:prstGeom prst="rect">
            <a:avLst/>
          </a:prstGeom>
          <a:noFill/>
          <a:ln w="9525">
            <a:noFill/>
            <a:miter lim="800000"/>
            <a:headEnd/>
            <a:tailEnd/>
          </a:ln>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Vertical Text Placeholder 2"/>
          <p:cNvSpPr>
            <a:spLocks noGrp="1"/>
          </p:cNvSpPr>
          <p:nvPr>
            <p:ph type="body" orient="vert" idx="1"/>
          </p:nvPr>
        </p:nvSpPr>
        <p:spPr/>
        <p:txBody>
          <a:bodyPr vert="eaVert"/>
          <a:lstStyle>
            <a:lvl1pPr>
              <a:defRPr>
                <a:latin typeface="Arial Unicode MS" pitchFamily="34" charset="-128"/>
                <a:ea typeface="Arial Unicode MS" pitchFamily="34" charset="-128"/>
                <a:cs typeface="Arial Unicode MS" pitchFamily="34" charset="-128"/>
              </a:defRPr>
            </a:lvl1pPr>
            <a:lvl2pPr>
              <a:defRPr>
                <a:latin typeface="Arial Unicode MS" pitchFamily="34" charset="-128"/>
                <a:ea typeface="Arial Unicode MS" pitchFamily="34" charset="-128"/>
                <a:cs typeface="Arial Unicode MS" pitchFamily="34" charset="-128"/>
              </a:defRPr>
            </a:lvl2pPr>
            <a:lvl3pPr>
              <a:defRPr>
                <a:latin typeface="Arial Unicode MS" pitchFamily="34" charset="-128"/>
                <a:ea typeface="Arial Unicode MS" pitchFamily="34" charset="-128"/>
                <a:cs typeface="Arial Unicode MS" pitchFamily="34" charset="-128"/>
              </a:defRPr>
            </a:lvl3pPr>
            <a:lvl4pPr>
              <a:defRPr>
                <a:latin typeface="Arial Unicode MS" pitchFamily="34" charset="-128"/>
                <a:ea typeface="Arial Unicode MS" pitchFamily="34" charset="-128"/>
                <a:cs typeface="Arial Unicode MS" pitchFamily="34" charset="-128"/>
              </a:defRPr>
            </a:lvl4pPr>
            <a:lvl5pPr>
              <a:defRPr>
                <a:latin typeface="Arial Unicode MS" pitchFamily="34" charset="-128"/>
                <a:ea typeface="Arial Unicode MS" pitchFamily="34" charset="-128"/>
                <a:cs typeface="Arial Unicode MS"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7"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6" name="Picture 5"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Unicode MS" pitchFamily="34" charset="-128"/>
                <a:ea typeface="Arial Unicode MS" pitchFamily="34" charset="-128"/>
                <a:cs typeface="Arial Unicode MS" pitchFamily="34" charset="-128"/>
              </a:defRPr>
            </a:lvl1pPr>
            <a:lvl2pPr>
              <a:defRPr>
                <a:latin typeface="Arial Unicode MS" pitchFamily="34" charset="-128"/>
                <a:ea typeface="Arial Unicode MS" pitchFamily="34" charset="-128"/>
                <a:cs typeface="Arial Unicode MS" pitchFamily="34" charset="-128"/>
              </a:defRPr>
            </a:lvl2pPr>
            <a:lvl3pPr>
              <a:defRPr>
                <a:latin typeface="Arial Unicode MS" pitchFamily="34" charset="-128"/>
                <a:ea typeface="Arial Unicode MS" pitchFamily="34" charset="-128"/>
                <a:cs typeface="Arial Unicode MS" pitchFamily="34" charset="-128"/>
              </a:defRPr>
            </a:lvl3pPr>
            <a:lvl4pPr>
              <a:defRPr>
                <a:latin typeface="Arial Unicode MS" pitchFamily="34" charset="-128"/>
                <a:ea typeface="Arial Unicode MS" pitchFamily="34" charset="-128"/>
                <a:cs typeface="Arial Unicode MS" pitchFamily="34" charset="-128"/>
              </a:defRPr>
            </a:lvl4pPr>
            <a:lvl5pPr>
              <a:defRPr>
                <a:latin typeface="Arial Unicode MS" pitchFamily="34" charset="-128"/>
                <a:ea typeface="Arial Unicode MS" pitchFamily="34" charset="-128"/>
                <a:cs typeface="Arial Unicode MS"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7"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6" name="Picture 5"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8" name="Picture 7" descr="logo.png"/>
          <p:cNvPicPr>
            <a:picLocks noChangeAspect="1"/>
          </p:cNvPicPr>
          <p:nvPr userDrawn="1"/>
        </p:nvPicPr>
        <p:blipFill>
          <a:blip r:embed="rId2" cstate="print"/>
          <a:srcRect/>
          <a:stretch>
            <a:fillRect/>
          </a:stretch>
        </p:blipFill>
        <p:spPr bwMode="auto">
          <a:xfrm>
            <a:off x="8028384" y="188640"/>
            <a:ext cx="981075" cy="1036638"/>
          </a:xfrm>
          <a:prstGeom prst="rect">
            <a:avLst/>
          </a:prstGeom>
          <a:noFill/>
          <a:ln w="9525">
            <a:noFill/>
            <a:miter lim="800000"/>
            <a:headEnd/>
            <a:tailEnd/>
          </a:ln>
        </p:spPr>
      </p:pic>
      <p:sp>
        <p:nvSpPr>
          <p:cNvPr id="2" name="Title 1"/>
          <p:cNvSpPr>
            <a:spLocks noGrp="1"/>
          </p:cNvSpPr>
          <p:nvPr>
            <p:ph type="title"/>
          </p:nvPr>
        </p:nvSpPr>
        <p:spPr>
          <a:xfrm>
            <a:off x="457200" y="274638"/>
            <a:ext cx="7499176" cy="1143000"/>
          </a:xfrm>
        </p:spPr>
        <p:txBody>
          <a:bodyPr/>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Content Placeholder 2"/>
          <p:cNvSpPr>
            <a:spLocks noGrp="1"/>
          </p:cNvSpPr>
          <p:nvPr>
            <p:ph idx="1"/>
          </p:nvPr>
        </p:nvSpPr>
        <p:spPr/>
        <p:txBody>
          <a:bodyPr/>
          <a:lstStyle>
            <a:lvl1pPr>
              <a:defRPr>
                <a:latin typeface="Arial Unicode MS" pitchFamily="34" charset="-128"/>
                <a:ea typeface="Arial Unicode MS" pitchFamily="34" charset="-128"/>
                <a:cs typeface="Arial Unicode MS" pitchFamily="34" charset="-128"/>
              </a:defRPr>
            </a:lvl1pPr>
            <a:lvl2pPr>
              <a:defRPr>
                <a:latin typeface="Arial Unicode MS" pitchFamily="34" charset="-128"/>
                <a:ea typeface="Arial Unicode MS" pitchFamily="34" charset="-128"/>
                <a:cs typeface="Arial Unicode MS" pitchFamily="34" charset="-128"/>
              </a:defRPr>
            </a:lvl2pPr>
            <a:lvl3pPr>
              <a:defRPr>
                <a:latin typeface="Arial Unicode MS" pitchFamily="34" charset="-128"/>
                <a:ea typeface="Arial Unicode MS" pitchFamily="34" charset="-128"/>
                <a:cs typeface="Arial Unicode MS" pitchFamily="34" charset="-128"/>
              </a:defRPr>
            </a:lvl3pPr>
            <a:lvl4pPr>
              <a:defRPr>
                <a:latin typeface="Arial Unicode MS" pitchFamily="34" charset="-128"/>
                <a:ea typeface="Arial Unicode MS" pitchFamily="34" charset="-128"/>
                <a:cs typeface="Arial Unicode MS" pitchFamily="34" charset="-128"/>
              </a:defRPr>
            </a:lvl4pPr>
            <a:lvl5pPr>
              <a:defRPr>
                <a:latin typeface="Arial Unicode MS" pitchFamily="34" charset="-128"/>
                <a:ea typeface="Arial Unicode MS" pitchFamily="34" charset="-128"/>
                <a:cs typeface="Arial Unicode MS" pitchFamily="34" charset="-12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10" name="Picture 6" descr="Dekor_morkere.png"/>
          <p:cNvPicPr>
            <a:picLocks noChangeAspect="1"/>
          </p:cNvPicPr>
          <p:nvPr userDrawn="1"/>
        </p:nvPicPr>
        <p:blipFill>
          <a:blip r:embed="rId3" cstate="print"/>
          <a:srcRect b="24431"/>
          <a:stretch>
            <a:fillRect/>
          </a:stretch>
        </p:blipFill>
        <p:spPr bwMode="auto">
          <a:xfrm>
            <a:off x="6228184" y="5013176"/>
            <a:ext cx="2626470" cy="1844824"/>
          </a:xfrm>
          <a:prstGeom prst="rect">
            <a:avLst/>
          </a:prstGeom>
          <a:noFill/>
          <a:ln w="9525">
            <a:noFill/>
            <a:miter lim="800000"/>
            <a:headEnd/>
            <a:tailEnd/>
          </a:ln>
        </p:spPr>
      </p:pic>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8"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6" name="Picture 5"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Content Placeholder 2"/>
          <p:cNvSpPr>
            <a:spLocks noGrp="1"/>
          </p:cNvSpPr>
          <p:nvPr>
            <p:ph sz="half" idx="1"/>
          </p:nvPr>
        </p:nvSpPr>
        <p:spPr>
          <a:xfrm>
            <a:off x="457200" y="1600200"/>
            <a:ext cx="4038600" cy="4525963"/>
          </a:xfrm>
        </p:spPr>
        <p:txBody>
          <a:bodyPr/>
          <a:lstStyle>
            <a:lvl1pPr>
              <a:defRPr sz="2800">
                <a:latin typeface="Arial Unicode MS" pitchFamily="34" charset="-128"/>
                <a:ea typeface="Arial Unicode MS" pitchFamily="34" charset="-128"/>
                <a:cs typeface="Arial Unicode MS" pitchFamily="34" charset="-128"/>
              </a:defRPr>
            </a:lvl1pPr>
            <a:lvl2pPr>
              <a:defRPr sz="2400">
                <a:latin typeface="Arial Unicode MS" pitchFamily="34" charset="-128"/>
                <a:ea typeface="Arial Unicode MS" pitchFamily="34" charset="-128"/>
                <a:cs typeface="Arial Unicode MS" pitchFamily="34" charset="-128"/>
              </a:defRPr>
            </a:lvl2pPr>
            <a:lvl3pPr>
              <a:defRPr sz="2000">
                <a:latin typeface="Arial Unicode MS" pitchFamily="34" charset="-128"/>
                <a:ea typeface="Arial Unicode MS" pitchFamily="34" charset="-128"/>
                <a:cs typeface="Arial Unicode MS" pitchFamily="34" charset="-128"/>
              </a:defRPr>
            </a:lvl3pPr>
            <a:lvl4pPr>
              <a:defRPr sz="1800">
                <a:latin typeface="Arial Unicode MS" pitchFamily="34" charset="-128"/>
                <a:ea typeface="Arial Unicode MS" pitchFamily="34" charset="-128"/>
                <a:cs typeface="Arial Unicode MS" pitchFamily="34" charset="-128"/>
              </a:defRPr>
            </a:lvl4pPr>
            <a:lvl5pPr>
              <a:defRPr sz="1800">
                <a:latin typeface="Arial Unicode MS" pitchFamily="34" charset="-128"/>
                <a:ea typeface="Arial Unicode MS" pitchFamily="34" charset="-128"/>
                <a:cs typeface="Arial Unicode MS" pitchFamily="34" charset="-128"/>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Content Placeholder 3"/>
          <p:cNvSpPr>
            <a:spLocks noGrp="1"/>
          </p:cNvSpPr>
          <p:nvPr>
            <p:ph sz="half" idx="2"/>
          </p:nvPr>
        </p:nvSpPr>
        <p:spPr>
          <a:xfrm>
            <a:off x="4648200" y="1600200"/>
            <a:ext cx="4038600" cy="4525963"/>
          </a:xfrm>
        </p:spPr>
        <p:txBody>
          <a:bodyPr/>
          <a:lstStyle>
            <a:lvl1pPr>
              <a:defRPr sz="2800">
                <a:latin typeface="Arial Unicode MS" pitchFamily="34" charset="-128"/>
                <a:ea typeface="Arial Unicode MS" pitchFamily="34" charset="-128"/>
                <a:cs typeface="Arial Unicode MS" pitchFamily="34" charset="-128"/>
              </a:defRPr>
            </a:lvl1pPr>
            <a:lvl2pPr>
              <a:defRPr sz="2400">
                <a:latin typeface="Arial Unicode MS" pitchFamily="34" charset="-128"/>
                <a:ea typeface="Arial Unicode MS" pitchFamily="34" charset="-128"/>
                <a:cs typeface="Arial Unicode MS" pitchFamily="34" charset="-128"/>
              </a:defRPr>
            </a:lvl2pPr>
            <a:lvl3pPr>
              <a:defRPr sz="2000">
                <a:latin typeface="Arial Unicode MS" pitchFamily="34" charset="-128"/>
                <a:ea typeface="Arial Unicode MS" pitchFamily="34" charset="-128"/>
                <a:cs typeface="Arial Unicode MS" pitchFamily="34" charset="-128"/>
              </a:defRPr>
            </a:lvl3pPr>
            <a:lvl4pPr>
              <a:defRPr sz="1800">
                <a:latin typeface="Arial Unicode MS" pitchFamily="34" charset="-128"/>
                <a:ea typeface="Arial Unicode MS" pitchFamily="34" charset="-128"/>
                <a:cs typeface="Arial Unicode MS" pitchFamily="34" charset="-128"/>
              </a:defRPr>
            </a:lvl4pPr>
            <a:lvl5pPr>
              <a:defRPr sz="1800">
                <a:latin typeface="Arial Unicode MS" pitchFamily="34" charset="-128"/>
                <a:ea typeface="Arial Unicode MS" pitchFamily="34" charset="-128"/>
                <a:cs typeface="Arial Unicode MS" pitchFamily="34" charset="-128"/>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9"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7" name="Picture 6"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Unicode MS" pitchFamily="34" charset="-128"/>
                <a:ea typeface="Arial Unicode MS" pitchFamily="34" charset="-128"/>
                <a:cs typeface="Arial Unicode MS"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Unicode MS" pitchFamily="34" charset="-128"/>
                <a:ea typeface="Arial Unicode MS" pitchFamily="34" charset="-128"/>
                <a:cs typeface="Arial Unicode MS" pitchFamily="34" charset="-128"/>
              </a:defRPr>
            </a:lvl1pPr>
            <a:lvl2pPr>
              <a:defRPr sz="2000">
                <a:latin typeface="Arial Unicode MS" pitchFamily="34" charset="-128"/>
                <a:ea typeface="Arial Unicode MS" pitchFamily="34" charset="-128"/>
                <a:cs typeface="Arial Unicode MS" pitchFamily="34" charset="-128"/>
              </a:defRPr>
            </a:lvl2pPr>
            <a:lvl3pPr>
              <a:defRPr sz="1800">
                <a:latin typeface="Arial Unicode MS" pitchFamily="34" charset="-128"/>
                <a:ea typeface="Arial Unicode MS" pitchFamily="34" charset="-128"/>
                <a:cs typeface="Arial Unicode MS" pitchFamily="34" charset="-128"/>
              </a:defRPr>
            </a:lvl3pPr>
            <a:lvl4pPr>
              <a:defRPr sz="1600">
                <a:latin typeface="Arial Unicode MS" pitchFamily="34" charset="-128"/>
                <a:ea typeface="Arial Unicode MS" pitchFamily="34" charset="-128"/>
                <a:cs typeface="Arial Unicode MS" pitchFamily="34" charset="-128"/>
              </a:defRPr>
            </a:lvl4pPr>
            <a:lvl5pPr>
              <a:defRPr sz="1600">
                <a:latin typeface="Arial Unicode MS" pitchFamily="34" charset="-128"/>
                <a:ea typeface="Arial Unicode MS" pitchFamily="34" charset="-128"/>
                <a:cs typeface="Arial Unicode MS" pitchFamily="34" charset="-128"/>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Unicode MS" pitchFamily="34" charset="-128"/>
                <a:ea typeface="Arial Unicode MS" pitchFamily="34" charset="-128"/>
                <a:cs typeface="Arial Unicode MS" pitchFamily="34" charset="-128"/>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Unicode MS" pitchFamily="34" charset="-128"/>
                <a:ea typeface="Arial Unicode MS" pitchFamily="34" charset="-128"/>
                <a:cs typeface="Arial Unicode MS" pitchFamily="34" charset="-128"/>
              </a:defRPr>
            </a:lvl1pPr>
            <a:lvl2pPr>
              <a:defRPr sz="2000">
                <a:latin typeface="Arial Unicode MS" pitchFamily="34" charset="-128"/>
                <a:ea typeface="Arial Unicode MS" pitchFamily="34" charset="-128"/>
                <a:cs typeface="Arial Unicode MS" pitchFamily="34" charset="-128"/>
              </a:defRPr>
            </a:lvl2pPr>
            <a:lvl3pPr>
              <a:defRPr sz="1800">
                <a:latin typeface="Arial Unicode MS" pitchFamily="34" charset="-128"/>
                <a:ea typeface="Arial Unicode MS" pitchFamily="34" charset="-128"/>
                <a:cs typeface="Arial Unicode MS" pitchFamily="34" charset="-128"/>
              </a:defRPr>
            </a:lvl3pPr>
            <a:lvl4pPr>
              <a:defRPr sz="1600">
                <a:latin typeface="Arial Unicode MS" pitchFamily="34" charset="-128"/>
                <a:ea typeface="Arial Unicode MS" pitchFamily="34" charset="-128"/>
                <a:cs typeface="Arial Unicode MS" pitchFamily="34" charset="-128"/>
              </a:defRPr>
            </a:lvl4pPr>
            <a:lvl5pPr>
              <a:defRPr sz="1600">
                <a:latin typeface="Arial Unicode MS" pitchFamily="34" charset="-128"/>
                <a:ea typeface="Arial Unicode MS" pitchFamily="34" charset="-128"/>
                <a:cs typeface="Arial Unicode MS" pitchFamily="34" charset="-128"/>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pic>
        <p:nvPicPr>
          <p:cNvPr id="10"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9" name="Picture 8"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pic>
        <p:nvPicPr>
          <p:cNvPr id="6"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5" name="Picture 4"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descr="logo.png"/>
          <p:cNvPicPr>
            <a:picLocks noChangeAspect="1"/>
          </p:cNvPicPr>
          <p:nvPr userDrawn="1"/>
        </p:nvPicPr>
        <p:blipFill>
          <a:blip r:embed="rId2"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Content Placeholder 2"/>
          <p:cNvSpPr>
            <a:spLocks noGrp="1"/>
          </p:cNvSpPr>
          <p:nvPr>
            <p:ph idx="1"/>
          </p:nvPr>
        </p:nvSpPr>
        <p:spPr>
          <a:xfrm>
            <a:off x="3575050" y="273050"/>
            <a:ext cx="5111750" cy="5853113"/>
          </a:xfrm>
        </p:spPr>
        <p:txBody>
          <a:bodyPr/>
          <a:lstStyle>
            <a:lvl1pPr>
              <a:defRPr sz="3200">
                <a:latin typeface="Arial Unicode MS" pitchFamily="34" charset="-128"/>
                <a:ea typeface="Arial Unicode MS" pitchFamily="34" charset="-128"/>
                <a:cs typeface="Arial Unicode MS" pitchFamily="34" charset="-128"/>
              </a:defRPr>
            </a:lvl1pPr>
            <a:lvl2pPr>
              <a:defRPr sz="2800">
                <a:latin typeface="Arial Unicode MS" pitchFamily="34" charset="-128"/>
                <a:ea typeface="Arial Unicode MS" pitchFamily="34" charset="-128"/>
                <a:cs typeface="Arial Unicode MS" pitchFamily="34" charset="-128"/>
              </a:defRPr>
            </a:lvl2pPr>
            <a:lvl3pPr>
              <a:defRPr sz="2400">
                <a:latin typeface="Arial Unicode MS" pitchFamily="34" charset="-128"/>
                <a:ea typeface="Arial Unicode MS" pitchFamily="34" charset="-128"/>
                <a:cs typeface="Arial Unicode MS" pitchFamily="34" charset="-128"/>
              </a:defRPr>
            </a:lvl3pPr>
            <a:lvl4pPr>
              <a:defRPr sz="2000">
                <a:latin typeface="Arial Unicode MS" pitchFamily="34" charset="-128"/>
                <a:ea typeface="Arial Unicode MS" pitchFamily="34" charset="-128"/>
                <a:cs typeface="Arial Unicode MS" pitchFamily="34" charset="-128"/>
              </a:defRPr>
            </a:lvl4pPr>
            <a:lvl5pPr>
              <a:defRPr sz="2000">
                <a:latin typeface="Arial Unicode MS" pitchFamily="34" charset="-128"/>
                <a:ea typeface="Arial Unicode MS" pitchFamily="34" charset="-128"/>
                <a:cs typeface="Arial Unicode MS" pitchFamily="34" charset="-128"/>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t-EE"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Unicode MS" pitchFamily="34" charset="-128"/>
                <a:ea typeface="Arial Unicode MS" pitchFamily="34" charset="-128"/>
                <a:cs typeface="Arial Unicode MS"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8"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7" name="Picture 6"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Unicode MS" pitchFamily="34" charset="-128"/>
                <a:ea typeface="Arial Unicode MS" pitchFamily="34" charset="-128"/>
                <a:cs typeface="Arial Unicode MS" pitchFamily="34" charset="-128"/>
              </a:defRPr>
            </a:lvl1pPr>
          </a:lstStyle>
          <a:p>
            <a:r>
              <a:rPr lang="en-US" dirty="0"/>
              <a:t>Click to edit Master title style</a:t>
            </a:r>
            <a:endParaRPr lang="et-EE"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Unicode MS" pitchFamily="34" charset="-128"/>
                <a:ea typeface="Arial Unicode MS" pitchFamily="34" charset="-128"/>
                <a:cs typeface="Arial Unicode MS" pitchFamily="34" charset="-128"/>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8" name="Picture 6" descr="Dekor_morkere.png"/>
          <p:cNvPicPr>
            <a:picLocks noChangeAspect="1"/>
          </p:cNvPicPr>
          <p:nvPr userDrawn="1"/>
        </p:nvPicPr>
        <p:blipFill>
          <a:blip r:embed="rId2" cstate="print"/>
          <a:srcRect b="24431"/>
          <a:stretch>
            <a:fillRect/>
          </a:stretch>
        </p:blipFill>
        <p:spPr bwMode="auto">
          <a:xfrm>
            <a:off x="107504" y="5013176"/>
            <a:ext cx="2626470" cy="1844824"/>
          </a:xfrm>
          <a:prstGeom prst="rect">
            <a:avLst/>
          </a:prstGeom>
          <a:noFill/>
          <a:ln w="9525">
            <a:noFill/>
            <a:miter lim="800000"/>
            <a:headEnd/>
            <a:tailEnd/>
          </a:ln>
        </p:spPr>
      </p:pic>
      <p:pic>
        <p:nvPicPr>
          <p:cNvPr id="7" name="Picture 6" descr="logo.png"/>
          <p:cNvPicPr>
            <a:picLocks noChangeAspect="1"/>
          </p:cNvPicPr>
          <p:nvPr userDrawn="1"/>
        </p:nvPicPr>
        <p:blipFill>
          <a:blip r:embed="rId3" cstate="print"/>
          <a:srcRect/>
          <a:stretch>
            <a:fillRect/>
          </a:stretch>
        </p:blipFill>
        <p:spPr bwMode="auto">
          <a:xfrm>
            <a:off x="8028384" y="188640"/>
            <a:ext cx="981075" cy="1036638"/>
          </a:xfrm>
          <a:prstGeom prst="rect">
            <a:avLst/>
          </a:prstGeom>
          <a:noFill/>
          <a:ln w="9525">
            <a:noFill/>
            <a:miter lim="800000"/>
            <a:headEnd/>
            <a:tailEnd/>
          </a:ln>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t-E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EFBB9-73C2-4B2D-BBAC-F0C0E61B20D3}" type="datetimeFigureOut">
              <a:rPr lang="et-EE" smtClean="0"/>
              <a:pPr/>
              <a:t>06.09.2017</a:t>
            </a:fld>
            <a:endParaRPr lang="et-E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56CE81-938D-4C56-AC65-4521B0C80048}"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eurosaiwge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772816"/>
            <a:ext cx="8064896" cy="1470025"/>
          </a:xfrm>
        </p:spPr>
        <p:txBody>
          <a:bodyPr>
            <a:normAutofit/>
          </a:bodyPr>
          <a:lstStyle/>
          <a:p>
            <a:r>
              <a:rPr lang="en-GB" dirty="0"/>
              <a:t>EUROSAI WGEA </a:t>
            </a:r>
            <a:br>
              <a:rPr lang="en-GB" dirty="0"/>
            </a:br>
            <a:r>
              <a:rPr lang="et-EE" dirty="0"/>
              <a:t>Progress and </a:t>
            </a:r>
            <a:r>
              <a:rPr lang="en-GB" dirty="0"/>
              <a:t>Plans</a:t>
            </a:r>
          </a:p>
        </p:txBody>
      </p:sp>
      <p:sp>
        <p:nvSpPr>
          <p:cNvPr id="3" name="Subtitle 2"/>
          <p:cNvSpPr>
            <a:spLocks noGrp="1"/>
          </p:cNvSpPr>
          <p:nvPr>
            <p:ph type="subTitle" idx="4294967295"/>
          </p:nvPr>
        </p:nvSpPr>
        <p:spPr>
          <a:xfrm>
            <a:off x="899592" y="3645024"/>
            <a:ext cx="7344816" cy="2880320"/>
          </a:xfrm>
        </p:spPr>
        <p:txBody>
          <a:bodyPr>
            <a:noAutofit/>
          </a:bodyPr>
          <a:lstStyle/>
          <a:p>
            <a:pPr algn="ctr">
              <a:buNone/>
            </a:pPr>
            <a:endParaRPr lang="en-GB" sz="2000" dirty="0"/>
          </a:p>
          <a:p>
            <a:pPr algn="ctr">
              <a:buNone/>
            </a:pPr>
            <a:r>
              <a:rPr lang="et-EE" sz="2000" dirty="0"/>
              <a:t>Viire Viss</a:t>
            </a:r>
            <a:br>
              <a:rPr lang="et-EE" sz="2000" dirty="0"/>
            </a:br>
            <a:r>
              <a:rPr lang="et-EE" sz="2000" dirty="0" err="1"/>
              <a:t>National</a:t>
            </a:r>
            <a:r>
              <a:rPr lang="et-EE" sz="2000" dirty="0"/>
              <a:t> Audit Office of Estonia</a:t>
            </a:r>
            <a:r>
              <a:rPr lang="en-GB" sz="2000" dirty="0"/>
              <a:t/>
            </a:r>
            <a:br>
              <a:rPr lang="en-GB" sz="2000" dirty="0"/>
            </a:br>
            <a:endParaRPr lang="en-GB" sz="2400" dirty="0"/>
          </a:p>
          <a:p>
            <a:pPr algn="ctr">
              <a:buNone/>
            </a:pPr>
            <a:r>
              <a:rPr lang="en-GB" sz="2400" dirty="0"/>
              <a:t>1</a:t>
            </a:r>
            <a:r>
              <a:rPr lang="et-EE" sz="2400" dirty="0"/>
              <a:t>5</a:t>
            </a:r>
            <a:r>
              <a:rPr lang="en-GB" sz="2400" baseline="30000" dirty="0" err="1"/>
              <a:t>th</a:t>
            </a:r>
            <a:r>
              <a:rPr lang="en-GB" sz="2400" dirty="0"/>
              <a:t> INTOSAI WGEA </a:t>
            </a:r>
            <a:r>
              <a:rPr lang="et-EE" sz="2400" dirty="0" err="1"/>
              <a:t>Steering</a:t>
            </a:r>
            <a:r>
              <a:rPr lang="et-EE" sz="2400" dirty="0"/>
              <a:t> </a:t>
            </a:r>
            <a:r>
              <a:rPr lang="et-EE" sz="2400" dirty="0" err="1"/>
              <a:t>Committee</a:t>
            </a:r>
            <a:r>
              <a:rPr lang="et-EE" sz="2400" dirty="0"/>
              <a:t> Meeting</a:t>
            </a:r>
            <a:endParaRPr lang="en-GB" sz="2400" dirty="0"/>
          </a:p>
          <a:p>
            <a:pPr algn="ctr">
              <a:buNone/>
            </a:pPr>
            <a:endParaRPr lang="en-GB" sz="1600" dirty="0"/>
          </a:p>
          <a:p>
            <a:pPr algn="ctr">
              <a:buNone/>
            </a:pPr>
            <a:r>
              <a:rPr lang="et-EE" sz="1600" dirty="0"/>
              <a:t>11-14 September 2017</a:t>
            </a:r>
            <a:endParaRPr lang="en-GB" sz="16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39388"/>
            <a:ext cx="2598725" cy="369332"/>
          </a:xfrm>
          <a:prstGeom prst="rect">
            <a:avLst/>
          </a:prstGeom>
          <a:noFill/>
        </p:spPr>
        <p:txBody>
          <a:bodyPr wrap="none" rtlCol="0">
            <a:spAutoFit/>
          </a:bodyPr>
          <a:lstStyle/>
          <a:p>
            <a:r>
              <a:rPr lang="en-GB" dirty="0">
                <a:solidFill>
                  <a:schemeClr val="bg1"/>
                </a:solidFill>
              </a:rPr>
              <a:t>EUROSAI WGEA members</a:t>
            </a:r>
            <a:endParaRPr lang="et-EE" dirty="0">
              <a:solidFill>
                <a:schemeClr val="bg1"/>
              </a:solidFill>
            </a:endParaRPr>
          </a:p>
        </p:txBody>
      </p:sp>
      <p:pic>
        <p:nvPicPr>
          <p:cNvPr id="4" name="Picture 3" descr="EUROSAI WGEA members 28.04.2017.jpg"/>
          <p:cNvPicPr>
            <a:picLocks noChangeAspect="1"/>
          </p:cNvPicPr>
          <p:nvPr/>
        </p:nvPicPr>
        <p:blipFill>
          <a:blip r:embed="rId3" cstate="print"/>
          <a:srcRect l="1458" r="2332"/>
          <a:stretch>
            <a:fillRect/>
          </a:stretch>
        </p:blipFill>
        <p:spPr>
          <a:xfrm>
            <a:off x="-36512" y="-27384"/>
            <a:ext cx="9505056" cy="6876000"/>
          </a:xfrm>
          <a:prstGeom prst="rect">
            <a:avLst/>
          </a:prstGeom>
        </p:spPr>
      </p:pic>
      <p:sp>
        <p:nvSpPr>
          <p:cNvPr id="5" name="TextBox 4"/>
          <p:cNvSpPr txBox="1"/>
          <p:nvPr/>
        </p:nvSpPr>
        <p:spPr>
          <a:xfrm>
            <a:off x="179512" y="2111945"/>
            <a:ext cx="5166799" cy="1754326"/>
          </a:xfrm>
          <a:prstGeom prst="rect">
            <a:avLst/>
          </a:prstGeom>
          <a:noFill/>
        </p:spPr>
        <p:txBody>
          <a:bodyPr wrap="square" rtlCol="0">
            <a:spAutoFit/>
          </a:bodyPr>
          <a:lstStyle/>
          <a:p>
            <a:r>
              <a:rPr lang="en-GB" dirty="0"/>
              <a:t>Chair of EUROSAI WGEA:</a:t>
            </a:r>
          </a:p>
          <a:p>
            <a:r>
              <a:rPr lang="en-GB" dirty="0"/>
              <a:t>Estonia</a:t>
            </a:r>
            <a:endParaRPr lang="et-EE" dirty="0"/>
          </a:p>
          <a:p>
            <a:endParaRPr lang="et-EE" dirty="0"/>
          </a:p>
          <a:p>
            <a:r>
              <a:rPr lang="et-EE" dirty="0"/>
              <a:t>42 </a:t>
            </a:r>
            <a:r>
              <a:rPr lang="et-EE" dirty="0" err="1"/>
              <a:t>member</a:t>
            </a:r>
            <a:r>
              <a:rPr lang="et-EE" dirty="0"/>
              <a:t> </a:t>
            </a:r>
            <a:r>
              <a:rPr lang="et-EE" dirty="0" err="1"/>
              <a:t>SAIs</a:t>
            </a:r>
            <a:endParaRPr lang="en-GB" dirty="0"/>
          </a:p>
          <a:p>
            <a:endParaRPr lang="en-GB" dirty="0"/>
          </a:p>
          <a:p>
            <a:endParaRPr lang="en-GB" dirty="0"/>
          </a:p>
        </p:txBody>
      </p:sp>
    </p:spTree>
    <p:extLst>
      <p:ext uri="{BB962C8B-B14F-4D97-AF65-F5344CB8AC3E}">
        <p14:creationId xmlns:p14="http://schemas.microsoft.com/office/powerpoint/2010/main" val="58195444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5152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t-EE" sz="4400" dirty="0" err="1">
                <a:latin typeface="+mj-lt"/>
                <a:ea typeface="+mj-ea"/>
                <a:cs typeface="+mj-cs"/>
              </a:rPr>
              <a:t>Strategic</a:t>
            </a:r>
            <a:r>
              <a:rPr lang="et-EE" sz="4400" dirty="0">
                <a:latin typeface="+mj-lt"/>
                <a:ea typeface="+mj-ea"/>
                <a:cs typeface="+mj-cs"/>
              </a:rPr>
              <a:t> </a:t>
            </a:r>
            <a:r>
              <a:rPr lang="et-EE" sz="4400" dirty="0" err="1">
                <a:latin typeface="+mj-lt"/>
                <a:ea typeface="+mj-ea"/>
                <a:cs typeface="+mj-cs"/>
              </a:rPr>
              <a:t>Focus</a:t>
            </a:r>
            <a:r>
              <a:rPr lang="et-EE" sz="4400" dirty="0">
                <a:latin typeface="+mj-lt"/>
                <a:ea typeface="+mj-ea"/>
                <a:cs typeface="+mj-cs"/>
              </a:rPr>
              <a:t> </a:t>
            </a:r>
            <a:r>
              <a:rPr lang="et-EE" sz="4400" dirty="0" err="1">
                <a:latin typeface="+mj-lt"/>
                <a:ea typeface="+mj-ea"/>
                <a:cs typeface="+mj-cs"/>
              </a:rPr>
              <a:t>for</a:t>
            </a:r>
            <a:r>
              <a:rPr lang="et-EE" sz="4400" dirty="0">
                <a:latin typeface="+mj-lt"/>
                <a:ea typeface="+mj-ea"/>
                <a:cs typeface="+mj-cs"/>
              </a:rPr>
              <a:t> 2017-2020</a:t>
            </a:r>
            <a:endParaRPr kumimoji="0" lang="et-EE"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3" name="Diagram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0075927"/>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542010" y="116632"/>
          <a:ext cx="7342358" cy="6669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16651" y="908720"/>
            <a:ext cx="800219" cy="1296144"/>
          </a:xfrm>
          <a:prstGeom prst="rect">
            <a:avLst/>
          </a:prstGeom>
          <a:noFill/>
        </p:spPr>
        <p:txBody>
          <a:bodyPr vert="vert270" wrap="square" rtlCol="0">
            <a:spAutoFit/>
          </a:bodyPr>
          <a:lstStyle/>
          <a:p>
            <a:r>
              <a:rPr lang="et-EE" sz="4000" dirty="0"/>
              <a:t>2016</a:t>
            </a:r>
          </a:p>
        </p:txBody>
      </p:sp>
      <p:sp>
        <p:nvSpPr>
          <p:cNvPr id="4" name="TextBox 3"/>
          <p:cNvSpPr txBox="1"/>
          <p:nvPr/>
        </p:nvSpPr>
        <p:spPr>
          <a:xfrm>
            <a:off x="-108520" y="4149080"/>
            <a:ext cx="800219" cy="1296144"/>
          </a:xfrm>
          <a:prstGeom prst="rect">
            <a:avLst/>
          </a:prstGeom>
          <a:noFill/>
        </p:spPr>
        <p:txBody>
          <a:bodyPr vert="vert270" wrap="square" rtlCol="0">
            <a:spAutoFit/>
          </a:bodyPr>
          <a:lstStyle/>
          <a:p>
            <a:r>
              <a:rPr lang="et-EE" sz="4000" dirty="0"/>
              <a:t>2017</a:t>
            </a:r>
          </a:p>
        </p:txBody>
      </p:sp>
      <p:sp>
        <p:nvSpPr>
          <p:cNvPr id="6" name="TextBox 5"/>
          <p:cNvSpPr txBox="1"/>
          <p:nvPr/>
        </p:nvSpPr>
        <p:spPr>
          <a:xfrm>
            <a:off x="-252536" y="3068960"/>
            <a:ext cx="1015663" cy="360040"/>
          </a:xfrm>
          <a:prstGeom prst="rect">
            <a:avLst/>
          </a:prstGeom>
          <a:noFill/>
        </p:spPr>
        <p:txBody>
          <a:bodyPr vert="vert270" wrap="square" rtlCol="0">
            <a:spAutoFit/>
          </a:bodyPr>
          <a:lstStyle/>
          <a:p>
            <a:endParaRPr lang="et-EE" sz="5400" dirty="0"/>
          </a:p>
        </p:txBody>
      </p:sp>
    </p:spTree>
    <p:extLst>
      <p:ext uri="{BB962C8B-B14F-4D97-AF65-F5344CB8AC3E}">
        <p14:creationId xmlns:p14="http://schemas.microsoft.com/office/powerpoint/2010/main" val="1935602045"/>
      </p:ext>
    </p:extLst>
  </p:cSld>
  <p:clrMapOvr>
    <a:masterClrMapping/>
  </p:clrMapOvr>
  <p:transition spd="med">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graphicEl>
                                              <a:dgm id="{68B832C8-B973-4E8B-A133-7DD68D975EB2}"/>
                                            </p:graphicEl>
                                          </p:spTgt>
                                        </p:tgtEl>
                                        <p:attrNameLst>
                                          <p:attrName>style.visibility</p:attrName>
                                        </p:attrNameLst>
                                      </p:cBhvr>
                                      <p:to>
                                        <p:strVal val="visible"/>
                                      </p:to>
                                    </p:set>
                                    <p:animEffect transition="in" filter="fade">
                                      <p:cBhvr>
                                        <p:cTn id="7" dur="500"/>
                                        <p:tgtEl>
                                          <p:spTgt spid="5">
                                            <p:graphicEl>
                                              <a:dgm id="{68B832C8-B973-4E8B-A133-7DD68D975EB2}"/>
                                            </p:graphicEl>
                                          </p:spTgt>
                                        </p:tgtEl>
                                      </p:cBhvr>
                                    </p:animEffect>
                                    <p:anim calcmode="lin" valueType="num">
                                      <p:cBhvr>
                                        <p:cTn id="8" dur="500" fill="hold"/>
                                        <p:tgtEl>
                                          <p:spTgt spid="5">
                                            <p:graphicEl>
                                              <a:dgm id="{68B832C8-B973-4E8B-A133-7DD68D975EB2}"/>
                                            </p:graphicEl>
                                          </p:spTgt>
                                        </p:tgtEl>
                                        <p:attrNameLst>
                                          <p:attrName>ppt_x</p:attrName>
                                        </p:attrNameLst>
                                      </p:cBhvr>
                                      <p:tavLst>
                                        <p:tav tm="0">
                                          <p:val>
                                            <p:strVal val="#ppt_x"/>
                                          </p:val>
                                        </p:tav>
                                        <p:tav tm="100000">
                                          <p:val>
                                            <p:strVal val="#ppt_x"/>
                                          </p:val>
                                        </p:tav>
                                      </p:tavLst>
                                    </p:anim>
                                    <p:anim calcmode="lin" valueType="num">
                                      <p:cBhvr>
                                        <p:cTn id="9" dur="500" fill="hold"/>
                                        <p:tgtEl>
                                          <p:spTgt spid="5">
                                            <p:graphicEl>
                                              <a:dgm id="{68B832C8-B973-4E8B-A133-7DD68D975EB2}"/>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5">
                                            <p:graphicEl>
                                              <a:dgm id="{945D446F-B5F4-44E7-B50E-30C8DC3A16D8}"/>
                                            </p:graphicEl>
                                          </p:spTgt>
                                        </p:tgtEl>
                                        <p:attrNameLst>
                                          <p:attrName>style.visibility</p:attrName>
                                        </p:attrNameLst>
                                      </p:cBhvr>
                                      <p:to>
                                        <p:strVal val="visible"/>
                                      </p:to>
                                    </p:set>
                                    <p:animEffect transition="in" filter="fade">
                                      <p:cBhvr>
                                        <p:cTn id="13" dur="500"/>
                                        <p:tgtEl>
                                          <p:spTgt spid="5">
                                            <p:graphicEl>
                                              <a:dgm id="{945D446F-B5F4-44E7-B50E-30C8DC3A16D8}"/>
                                            </p:graphicEl>
                                          </p:spTgt>
                                        </p:tgtEl>
                                      </p:cBhvr>
                                    </p:animEffect>
                                    <p:anim calcmode="lin" valueType="num">
                                      <p:cBhvr>
                                        <p:cTn id="14" dur="500" fill="hold"/>
                                        <p:tgtEl>
                                          <p:spTgt spid="5">
                                            <p:graphicEl>
                                              <a:dgm id="{945D446F-B5F4-44E7-B50E-30C8DC3A16D8}"/>
                                            </p:graphicEl>
                                          </p:spTgt>
                                        </p:tgtEl>
                                        <p:attrNameLst>
                                          <p:attrName>ppt_x</p:attrName>
                                        </p:attrNameLst>
                                      </p:cBhvr>
                                      <p:tavLst>
                                        <p:tav tm="0">
                                          <p:val>
                                            <p:strVal val="#ppt_x"/>
                                          </p:val>
                                        </p:tav>
                                        <p:tav tm="100000">
                                          <p:val>
                                            <p:strVal val="#ppt_x"/>
                                          </p:val>
                                        </p:tav>
                                      </p:tavLst>
                                    </p:anim>
                                    <p:anim calcmode="lin" valueType="num">
                                      <p:cBhvr>
                                        <p:cTn id="15" dur="500" fill="hold"/>
                                        <p:tgtEl>
                                          <p:spTgt spid="5">
                                            <p:graphicEl>
                                              <a:dgm id="{945D446F-B5F4-44E7-B50E-30C8DC3A16D8}"/>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5">
                                            <p:graphicEl>
                                              <a:dgm id="{D11C6966-C66A-4DA2-A00D-0291F2D07717}"/>
                                            </p:graphicEl>
                                          </p:spTgt>
                                        </p:tgtEl>
                                        <p:attrNameLst>
                                          <p:attrName>style.visibility</p:attrName>
                                        </p:attrNameLst>
                                      </p:cBhvr>
                                      <p:to>
                                        <p:strVal val="visible"/>
                                      </p:to>
                                    </p:set>
                                    <p:animEffect transition="in" filter="fade">
                                      <p:cBhvr>
                                        <p:cTn id="19" dur="500"/>
                                        <p:tgtEl>
                                          <p:spTgt spid="5">
                                            <p:graphicEl>
                                              <a:dgm id="{D11C6966-C66A-4DA2-A00D-0291F2D07717}"/>
                                            </p:graphicEl>
                                          </p:spTgt>
                                        </p:tgtEl>
                                      </p:cBhvr>
                                    </p:animEffect>
                                    <p:anim calcmode="lin" valueType="num">
                                      <p:cBhvr>
                                        <p:cTn id="20" dur="500" fill="hold"/>
                                        <p:tgtEl>
                                          <p:spTgt spid="5">
                                            <p:graphicEl>
                                              <a:dgm id="{D11C6966-C66A-4DA2-A00D-0291F2D07717}"/>
                                            </p:graphicEl>
                                          </p:spTgt>
                                        </p:tgtEl>
                                        <p:attrNameLst>
                                          <p:attrName>ppt_x</p:attrName>
                                        </p:attrNameLst>
                                      </p:cBhvr>
                                      <p:tavLst>
                                        <p:tav tm="0">
                                          <p:val>
                                            <p:strVal val="#ppt_x"/>
                                          </p:val>
                                        </p:tav>
                                        <p:tav tm="100000">
                                          <p:val>
                                            <p:strVal val="#ppt_x"/>
                                          </p:val>
                                        </p:tav>
                                      </p:tavLst>
                                    </p:anim>
                                    <p:anim calcmode="lin" valueType="num">
                                      <p:cBhvr>
                                        <p:cTn id="21" dur="500" fill="hold"/>
                                        <p:tgtEl>
                                          <p:spTgt spid="5">
                                            <p:graphicEl>
                                              <a:dgm id="{D11C6966-C66A-4DA2-A00D-0291F2D07717}"/>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7" presetClass="entr" presetSubtype="0" fill="hold" grpId="0" nodeType="afterEffect">
                                  <p:stCondLst>
                                    <p:cond delay="0"/>
                                  </p:stCondLst>
                                  <p:childTnLst>
                                    <p:set>
                                      <p:cBhvr>
                                        <p:cTn id="24" dur="1" fill="hold">
                                          <p:stCondLst>
                                            <p:cond delay="0"/>
                                          </p:stCondLst>
                                        </p:cTn>
                                        <p:tgtEl>
                                          <p:spTgt spid="5">
                                            <p:graphicEl>
                                              <a:dgm id="{9820DF56-412E-4A1A-B365-DC30F375AC83}"/>
                                            </p:graphicEl>
                                          </p:spTgt>
                                        </p:tgtEl>
                                        <p:attrNameLst>
                                          <p:attrName>style.visibility</p:attrName>
                                        </p:attrNameLst>
                                      </p:cBhvr>
                                      <p:to>
                                        <p:strVal val="visible"/>
                                      </p:to>
                                    </p:set>
                                    <p:animEffect transition="in" filter="fade">
                                      <p:cBhvr>
                                        <p:cTn id="25" dur="500"/>
                                        <p:tgtEl>
                                          <p:spTgt spid="5">
                                            <p:graphicEl>
                                              <a:dgm id="{9820DF56-412E-4A1A-B365-DC30F375AC83}"/>
                                            </p:graphicEl>
                                          </p:spTgt>
                                        </p:tgtEl>
                                      </p:cBhvr>
                                    </p:animEffect>
                                    <p:anim calcmode="lin" valueType="num">
                                      <p:cBhvr>
                                        <p:cTn id="26" dur="500" fill="hold"/>
                                        <p:tgtEl>
                                          <p:spTgt spid="5">
                                            <p:graphicEl>
                                              <a:dgm id="{9820DF56-412E-4A1A-B365-DC30F375AC83}"/>
                                            </p:graphicEl>
                                          </p:spTgt>
                                        </p:tgtEl>
                                        <p:attrNameLst>
                                          <p:attrName>ppt_x</p:attrName>
                                        </p:attrNameLst>
                                      </p:cBhvr>
                                      <p:tavLst>
                                        <p:tav tm="0">
                                          <p:val>
                                            <p:strVal val="#ppt_x"/>
                                          </p:val>
                                        </p:tav>
                                        <p:tav tm="100000">
                                          <p:val>
                                            <p:strVal val="#ppt_x"/>
                                          </p:val>
                                        </p:tav>
                                      </p:tavLst>
                                    </p:anim>
                                    <p:anim calcmode="lin" valueType="num">
                                      <p:cBhvr>
                                        <p:cTn id="27" dur="500" fill="hold"/>
                                        <p:tgtEl>
                                          <p:spTgt spid="5">
                                            <p:graphicEl>
                                              <a:dgm id="{9820DF56-412E-4A1A-B365-DC30F375AC83}"/>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7" presetClass="entr" presetSubtype="0" fill="hold" grpId="0" nodeType="afterEffect">
                                  <p:stCondLst>
                                    <p:cond delay="0"/>
                                  </p:stCondLst>
                                  <p:childTnLst>
                                    <p:set>
                                      <p:cBhvr>
                                        <p:cTn id="30" dur="1" fill="hold">
                                          <p:stCondLst>
                                            <p:cond delay="0"/>
                                          </p:stCondLst>
                                        </p:cTn>
                                        <p:tgtEl>
                                          <p:spTgt spid="5">
                                            <p:graphicEl>
                                              <a:dgm id="{E65EFAD4-B779-41BE-B04A-E47479EEBE94}"/>
                                            </p:graphicEl>
                                          </p:spTgt>
                                        </p:tgtEl>
                                        <p:attrNameLst>
                                          <p:attrName>style.visibility</p:attrName>
                                        </p:attrNameLst>
                                      </p:cBhvr>
                                      <p:to>
                                        <p:strVal val="visible"/>
                                      </p:to>
                                    </p:set>
                                    <p:animEffect transition="in" filter="fade">
                                      <p:cBhvr>
                                        <p:cTn id="31" dur="500"/>
                                        <p:tgtEl>
                                          <p:spTgt spid="5">
                                            <p:graphicEl>
                                              <a:dgm id="{E65EFAD4-B779-41BE-B04A-E47479EEBE94}"/>
                                            </p:graphicEl>
                                          </p:spTgt>
                                        </p:tgtEl>
                                      </p:cBhvr>
                                    </p:animEffect>
                                    <p:anim calcmode="lin" valueType="num">
                                      <p:cBhvr>
                                        <p:cTn id="32" dur="500" fill="hold"/>
                                        <p:tgtEl>
                                          <p:spTgt spid="5">
                                            <p:graphicEl>
                                              <a:dgm id="{E65EFAD4-B779-41BE-B04A-E47479EEBE94}"/>
                                            </p:graphicEl>
                                          </p:spTgt>
                                        </p:tgtEl>
                                        <p:attrNameLst>
                                          <p:attrName>ppt_x</p:attrName>
                                        </p:attrNameLst>
                                      </p:cBhvr>
                                      <p:tavLst>
                                        <p:tav tm="0">
                                          <p:val>
                                            <p:strVal val="#ppt_x"/>
                                          </p:val>
                                        </p:tav>
                                        <p:tav tm="100000">
                                          <p:val>
                                            <p:strVal val="#ppt_x"/>
                                          </p:val>
                                        </p:tav>
                                      </p:tavLst>
                                    </p:anim>
                                    <p:anim calcmode="lin" valueType="num">
                                      <p:cBhvr>
                                        <p:cTn id="33" dur="500" fill="hold"/>
                                        <p:tgtEl>
                                          <p:spTgt spid="5">
                                            <p:graphicEl>
                                              <a:dgm id="{E65EFAD4-B779-41BE-B04A-E47479EEBE94}"/>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7" presetClass="entr" presetSubtype="0" fill="hold" grpId="0" nodeType="afterEffect">
                                  <p:stCondLst>
                                    <p:cond delay="0"/>
                                  </p:stCondLst>
                                  <p:childTnLst>
                                    <p:set>
                                      <p:cBhvr>
                                        <p:cTn id="36" dur="1" fill="hold">
                                          <p:stCondLst>
                                            <p:cond delay="0"/>
                                          </p:stCondLst>
                                        </p:cTn>
                                        <p:tgtEl>
                                          <p:spTgt spid="5">
                                            <p:graphicEl>
                                              <a:dgm id="{A0447300-FE9A-453E-84F2-80BF72384837}"/>
                                            </p:graphicEl>
                                          </p:spTgt>
                                        </p:tgtEl>
                                        <p:attrNameLst>
                                          <p:attrName>style.visibility</p:attrName>
                                        </p:attrNameLst>
                                      </p:cBhvr>
                                      <p:to>
                                        <p:strVal val="visible"/>
                                      </p:to>
                                    </p:set>
                                    <p:animEffect transition="in" filter="fade">
                                      <p:cBhvr>
                                        <p:cTn id="37" dur="500"/>
                                        <p:tgtEl>
                                          <p:spTgt spid="5">
                                            <p:graphicEl>
                                              <a:dgm id="{A0447300-FE9A-453E-84F2-80BF72384837}"/>
                                            </p:graphicEl>
                                          </p:spTgt>
                                        </p:tgtEl>
                                      </p:cBhvr>
                                    </p:animEffect>
                                    <p:anim calcmode="lin" valueType="num">
                                      <p:cBhvr>
                                        <p:cTn id="38" dur="500" fill="hold"/>
                                        <p:tgtEl>
                                          <p:spTgt spid="5">
                                            <p:graphicEl>
                                              <a:dgm id="{A0447300-FE9A-453E-84F2-80BF72384837}"/>
                                            </p:graphicEl>
                                          </p:spTgt>
                                        </p:tgtEl>
                                        <p:attrNameLst>
                                          <p:attrName>ppt_x</p:attrName>
                                        </p:attrNameLst>
                                      </p:cBhvr>
                                      <p:tavLst>
                                        <p:tav tm="0">
                                          <p:val>
                                            <p:strVal val="#ppt_x"/>
                                          </p:val>
                                        </p:tav>
                                        <p:tav tm="100000">
                                          <p:val>
                                            <p:strVal val="#ppt_x"/>
                                          </p:val>
                                        </p:tav>
                                      </p:tavLst>
                                    </p:anim>
                                    <p:anim calcmode="lin" valueType="num">
                                      <p:cBhvr>
                                        <p:cTn id="39" dur="500" fill="hold"/>
                                        <p:tgtEl>
                                          <p:spTgt spid="5">
                                            <p:graphicEl>
                                              <a:dgm id="{A0447300-FE9A-453E-84F2-80BF72384837}"/>
                                            </p:graphicEl>
                                          </p:spTgt>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7" presetClass="entr" presetSubtype="0" fill="hold" grpId="0" nodeType="afterEffect">
                                  <p:stCondLst>
                                    <p:cond delay="0"/>
                                  </p:stCondLst>
                                  <p:childTnLst>
                                    <p:set>
                                      <p:cBhvr>
                                        <p:cTn id="42" dur="1" fill="hold">
                                          <p:stCondLst>
                                            <p:cond delay="0"/>
                                          </p:stCondLst>
                                        </p:cTn>
                                        <p:tgtEl>
                                          <p:spTgt spid="5">
                                            <p:graphicEl>
                                              <a:dgm id="{6A266937-2B83-42F3-9224-C22DBA9E952A}"/>
                                            </p:graphicEl>
                                          </p:spTgt>
                                        </p:tgtEl>
                                        <p:attrNameLst>
                                          <p:attrName>style.visibility</p:attrName>
                                        </p:attrNameLst>
                                      </p:cBhvr>
                                      <p:to>
                                        <p:strVal val="visible"/>
                                      </p:to>
                                    </p:set>
                                    <p:animEffect transition="in" filter="fade">
                                      <p:cBhvr>
                                        <p:cTn id="43" dur="500"/>
                                        <p:tgtEl>
                                          <p:spTgt spid="5">
                                            <p:graphicEl>
                                              <a:dgm id="{6A266937-2B83-42F3-9224-C22DBA9E952A}"/>
                                            </p:graphicEl>
                                          </p:spTgt>
                                        </p:tgtEl>
                                      </p:cBhvr>
                                    </p:animEffect>
                                    <p:anim calcmode="lin" valueType="num">
                                      <p:cBhvr>
                                        <p:cTn id="44" dur="500" fill="hold"/>
                                        <p:tgtEl>
                                          <p:spTgt spid="5">
                                            <p:graphicEl>
                                              <a:dgm id="{6A266937-2B83-42F3-9224-C22DBA9E952A}"/>
                                            </p:graphicEl>
                                          </p:spTgt>
                                        </p:tgtEl>
                                        <p:attrNameLst>
                                          <p:attrName>ppt_x</p:attrName>
                                        </p:attrNameLst>
                                      </p:cBhvr>
                                      <p:tavLst>
                                        <p:tav tm="0">
                                          <p:val>
                                            <p:strVal val="#ppt_x"/>
                                          </p:val>
                                        </p:tav>
                                        <p:tav tm="100000">
                                          <p:val>
                                            <p:strVal val="#ppt_x"/>
                                          </p:val>
                                        </p:tav>
                                      </p:tavLst>
                                    </p:anim>
                                    <p:anim calcmode="lin" valueType="num">
                                      <p:cBhvr>
                                        <p:cTn id="45" dur="500" fill="hold"/>
                                        <p:tgtEl>
                                          <p:spTgt spid="5">
                                            <p:graphicEl>
                                              <a:dgm id="{6A266937-2B83-42F3-9224-C22DBA9E952A}"/>
                                            </p:graphicEl>
                                          </p:spTgt>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7" presetClass="entr" presetSubtype="0" fill="hold" grpId="0" nodeType="afterEffect">
                                  <p:stCondLst>
                                    <p:cond delay="0"/>
                                  </p:stCondLst>
                                  <p:childTnLst>
                                    <p:set>
                                      <p:cBhvr>
                                        <p:cTn id="48" dur="1" fill="hold">
                                          <p:stCondLst>
                                            <p:cond delay="0"/>
                                          </p:stCondLst>
                                        </p:cTn>
                                        <p:tgtEl>
                                          <p:spTgt spid="5">
                                            <p:graphicEl>
                                              <a:dgm id="{555A483A-F92A-41A7-ADFA-A562D88E823F}"/>
                                            </p:graphicEl>
                                          </p:spTgt>
                                        </p:tgtEl>
                                        <p:attrNameLst>
                                          <p:attrName>style.visibility</p:attrName>
                                        </p:attrNameLst>
                                      </p:cBhvr>
                                      <p:to>
                                        <p:strVal val="visible"/>
                                      </p:to>
                                    </p:set>
                                    <p:animEffect transition="in" filter="fade">
                                      <p:cBhvr>
                                        <p:cTn id="49" dur="500"/>
                                        <p:tgtEl>
                                          <p:spTgt spid="5">
                                            <p:graphicEl>
                                              <a:dgm id="{555A483A-F92A-41A7-ADFA-A562D88E823F}"/>
                                            </p:graphicEl>
                                          </p:spTgt>
                                        </p:tgtEl>
                                      </p:cBhvr>
                                    </p:animEffect>
                                    <p:anim calcmode="lin" valueType="num">
                                      <p:cBhvr>
                                        <p:cTn id="50" dur="500" fill="hold"/>
                                        <p:tgtEl>
                                          <p:spTgt spid="5">
                                            <p:graphicEl>
                                              <a:dgm id="{555A483A-F92A-41A7-ADFA-A562D88E823F}"/>
                                            </p:graphicEl>
                                          </p:spTgt>
                                        </p:tgtEl>
                                        <p:attrNameLst>
                                          <p:attrName>ppt_x</p:attrName>
                                        </p:attrNameLst>
                                      </p:cBhvr>
                                      <p:tavLst>
                                        <p:tav tm="0">
                                          <p:val>
                                            <p:strVal val="#ppt_x"/>
                                          </p:val>
                                        </p:tav>
                                        <p:tav tm="100000">
                                          <p:val>
                                            <p:strVal val="#ppt_x"/>
                                          </p:val>
                                        </p:tav>
                                      </p:tavLst>
                                    </p:anim>
                                    <p:anim calcmode="lin" valueType="num">
                                      <p:cBhvr>
                                        <p:cTn id="51" dur="500" fill="hold"/>
                                        <p:tgtEl>
                                          <p:spTgt spid="5">
                                            <p:graphicEl>
                                              <a:dgm id="{555A483A-F92A-41A7-ADFA-A562D88E823F}"/>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7" presetClass="entr" presetSubtype="0" fill="hold" grpId="0" nodeType="afterEffect">
                                  <p:stCondLst>
                                    <p:cond delay="0"/>
                                  </p:stCondLst>
                                  <p:childTnLst>
                                    <p:set>
                                      <p:cBhvr>
                                        <p:cTn id="54" dur="1" fill="hold">
                                          <p:stCondLst>
                                            <p:cond delay="0"/>
                                          </p:stCondLst>
                                        </p:cTn>
                                        <p:tgtEl>
                                          <p:spTgt spid="5">
                                            <p:graphicEl>
                                              <a:dgm id="{05B4F13B-27BA-40A7-BAAD-91C91A6A916C}"/>
                                            </p:graphicEl>
                                          </p:spTgt>
                                        </p:tgtEl>
                                        <p:attrNameLst>
                                          <p:attrName>style.visibility</p:attrName>
                                        </p:attrNameLst>
                                      </p:cBhvr>
                                      <p:to>
                                        <p:strVal val="visible"/>
                                      </p:to>
                                    </p:set>
                                    <p:animEffect transition="in" filter="fade">
                                      <p:cBhvr>
                                        <p:cTn id="55" dur="500"/>
                                        <p:tgtEl>
                                          <p:spTgt spid="5">
                                            <p:graphicEl>
                                              <a:dgm id="{05B4F13B-27BA-40A7-BAAD-91C91A6A916C}"/>
                                            </p:graphicEl>
                                          </p:spTgt>
                                        </p:tgtEl>
                                      </p:cBhvr>
                                    </p:animEffect>
                                    <p:anim calcmode="lin" valueType="num">
                                      <p:cBhvr>
                                        <p:cTn id="56" dur="500" fill="hold"/>
                                        <p:tgtEl>
                                          <p:spTgt spid="5">
                                            <p:graphicEl>
                                              <a:dgm id="{05B4F13B-27BA-40A7-BAAD-91C91A6A916C}"/>
                                            </p:graphicEl>
                                          </p:spTgt>
                                        </p:tgtEl>
                                        <p:attrNameLst>
                                          <p:attrName>ppt_x</p:attrName>
                                        </p:attrNameLst>
                                      </p:cBhvr>
                                      <p:tavLst>
                                        <p:tav tm="0">
                                          <p:val>
                                            <p:strVal val="#ppt_x"/>
                                          </p:val>
                                        </p:tav>
                                        <p:tav tm="100000">
                                          <p:val>
                                            <p:strVal val="#ppt_x"/>
                                          </p:val>
                                        </p:tav>
                                      </p:tavLst>
                                    </p:anim>
                                    <p:anim calcmode="lin" valueType="num">
                                      <p:cBhvr>
                                        <p:cTn id="57" dur="500" fill="hold"/>
                                        <p:tgtEl>
                                          <p:spTgt spid="5">
                                            <p:graphicEl>
                                              <a:dgm id="{05B4F13B-27BA-40A7-BAAD-91C91A6A916C}"/>
                                            </p:graphicEl>
                                          </p:spTgt>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7" presetClass="entr" presetSubtype="0" fill="hold" grpId="0" nodeType="afterEffect">
                                  <p:stCondLst>
                                    <p:cond delay="0"/>
                                  </p:stCondLst>
                                  <p:childTnLst>
                                    <p:set>
                                      <p:cBhvr>
                                        <p:cTn id="60" dur="1" fill="hold">
                                          <p:stCondLst>
                                            <p:cond delay="0"/>
                                          </p:stCondLst>
                                        </p:cTn>
                                        <p:tgtEl>
                                          <p:spTgt spid="5">
                                            <p:graphicEl>
                                              <a:dgm id="{38AD5237-ABE1-4D56-835B-E36CFEAF2DE1}"/>
                                            </p:graphicEl>
                                          </p:spTgt>
                                        </p:tgtEl>
                                        <p:attrNameLst>
                                          <p:attrName>style.visibility</p:attrName>
                                        </p:attrNameLst>
                                      </p:cBhvr>
                                      <p:to>
                                        <p:strVal val="visible"/>
                                      </p:to>
                                    </p:set>
                                    <p:animEffect transition="in" filter="fade">
                                      <p:cBhvr>
                                        <p:cTn id="61" dur="500"/>
                                        <p:tgtEl>
                                          <p:spTgt spid="5">
                                            <p:graphicEl>
                                              <a:dgm id="{38AD5237-ABE1-4D56-835B-E36CFEAF2DE1}"/>
                                            </p:graphicEl>
                                          </p:spTgt>
                                        </p:tgtEl>
                                      </p:cBhvr>
                                    </p:animEffect>
                                    <p:anim calcmode="lin" valueType="num">
                                      <p:cBhvr>
                                        <p:cTn id="62" dur="500" fill="hold"/>
                                        <p:tgtEl>
                                          <p:spTgt spid="5">
                                            <p:graphicEl>
                                              <a:dgm id="{38AD5237-ABE1-4D56-835B-E36CFEAF2DE1}"/>
                                            </p:graphicEl>
                                          </p:spTgt>
                                        </p:tgtEl>
                                        <p:attrNameLst>
                                          <p:attrName>ppt_x</p:attrName>
                                        </p:attrNameLst>
                                      </p:cBhvr>
                                      <p:tavLst>
                                        <p:tav tm="0">
                                          <p:val>
                                            <p:strVal val="#ppt_x"/>
                                          </p:val>
                                        </p:tav>
                                        <p:tav tm="100000">
                                          <p:val>
                                            <p:strVal val="#ppt_x"/>
                                          </p:val>
                                        </p:tav>
                                      </p:tavLst>
                                    </p:anim>
                                    <p:anim calcmode="lin" valueType="num">
                                      <p:cBhvr>
                                        <p:cTn id="63" dur="500" fill="hold"/>
                                        <p:tgtEl>
                                          <p:spTgt spid="5">
                                            <p:graphicEl>
                                              <a:dgm id="{38AD5237-ABE1-4D56-835B-E36CFEAF2DE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8824"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t-EE" sz="4400" dirty="0" err="1">
                <a:latin typeface="+mj-lt"/>
                <a:ea typeface="+mj-ea"/>
                <a:cs typeface="+mj-cs"/>
              </a:rPr>
              <a:t>Ongoing</a:t>
            </a:r>
            <a:r>
              <a:rPr lang="et-EE" sz="4400" dirty="0">
                <a:latin typeface="+mj-lt"/>
                <a:ea typeface="+mj-ea"/>
                <a:cs typeface="+mj-cs"/>
              </a:rPr>
              <a:t> </a:t>
            </a:r>
            <a:r>
              <a:rPr lang="et-EE" sz="4400" dirty="0" err="1">
                <a:latin typeface="+mj-lt"/>
                <a:ea typeface="+mj-ea"/>
                <a:cs typeface="+mj-cs"/>
              </a:rPr>
              <a:t>Cooperative</a:t>
            </a:r>
            <a:r>
              <a:rPr lang="et-EE" sz="4400" dirty="0">
                <a:latin typeface="+mj-lt"/>
                <a:ea typeface="+mj-ea"/>
                <a:cs typeface="+mj-cs"/>
              </a:rPr>
              <a:t> </a:t>
            </a:r>
            <a:r>
              <a:rPr lang="et-EE" sz="4400" dirty="0" err="1">
                <a:latin typeface="+mj-lt"/>
                <a:ea typeface="+mj-ea"/>
                <a:cs typeface="+mj-cs"/>
              </a:rPr>
              <a:t>Audits</a:t>
            </a:r>
            <a:endParaRPr kumimoji="0" lang="et-EE"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 name="Rectangle 2"/>
          <p:cNvSpPr/>
          <p:nvPr/>
        </p:nvSpPr>
        <p:spPr>
          <a:xfrm>
            <a:off x="539552" y="1628800"/>
            <a:ext cx="8208912" cy="3539430"/>
          </a:xfrm>
          <a:prstGeom prst="rect">
            <a:avLst/>
          </a:prstGeom>
        </p:spPr>
        <p:txBody>
          <a:bodyPr wrap="square">
            <a:spAutoFit/>
          </a:bodyPr>
          <a:lstStyle/>
          <a:p>
            <a:pPr>
              <a:buFont typeface="Arial" pitchFamily="34" charset="0"/>
              <a:buChar char="•"/>
            </a:pPr>
            <a:r>
              <a:rPr lang="et-EE" sz="2800" dirty="0"/>
              <a:t> </a:t>
            </a:r>
            <a:r>
              <a:rPr lang="en-US" sz="3200" dirty="0"/>
              <a:t>Cooperative Audit on Air </a:t>
            </a:r>
            <a:r>
              <a:rPr lang="et-EE" sz="3200" dirty="0"/>
              <a:t>Q</a:t>
            </a:r>
            <a:r>
              <a:rPr lang="en-US" sz="3200" dirty="0" err="1"/>
              <a:t>uality</a:t>
            </a:r>
            <a:r>
              <a:rPr lang="en-US" sz="3200" dirty="0"/>
              <a:t> </a:t>
            </a:r>
            <a:endParaRPr lang="et-EE" sz="3200" dirty="0"/>
          </a:p>
          <a:p>
            <a:pPr>
              <a:buFont typeface="Arial" pitchFamily="34" charset="0"/>
              <a:buChar char="•"/>
            </a:pPr>
            <a:endParaRPr lang="et-EE" sz="3200" dirty="0"/>
          </a:p>
          <a:p>
            <a:pPr>
              <a:buFont typeface="Arial" pitchFamily="34" charset="0"/>
              <a:buChar char="•"/>
            </a:pPr>
            <a:r>
              <a:rPr lang="et-EE" sz="3200" dirty="0"/>
              <a:t> </a:t>
            </a:r>
            <a:r>
              <a:rPr lang="en-US" sz="3200" dirty="0"/>
              <a:t>Cooperative Audit on </a:t>
            </a:r>
            <a:r>
              <a:rPr lang="et-EE" sz="3200" dirty="0"/>
              <a:t/>
            </a:r>
            <a:br>
              <a:rPr lang="et-EE" sz="3200" dirty="0"/>
            </a:br>
            <a:r>
              <a:rPr lang="en-US" sz="3200" dirty="0"/>
              <a:t>Energy Efficiency in Public Buildings </a:t>
            </a:r>
            <a:endParaRPr lang="et-EE" sz="3200" dirty="0"/>
          </a:p>
          <a:p>
            <a:pPr>
              <a:buFont typeface="Arial" pitchFamily="34" charset="0"/>
              <a:buChar char="•"/>
            </a:pPr>
            <a:endParaRPr lang="et-EE" sz="3200" dirty="0"/>
          </a:p>
          <a:p>
            <a:pPr>
              <a:buFont typeface="Arial" pitchFamily="34" charset="0"/>
              <a:buChar char="•"/>
            </a:pPr>
            <a:r>
              <a:rPr lang="et-EE" sz="3200" dirty="0"/>
              <a:t> </a:t>
            </a:r>
            <a:r>
              <a:rPr lang="en-US" sz="3200" dirty="0"/>
              <a:t>Cooperative Audit on Mediterranean </a:t>
            </a:r>
            <a:r>
              <a:rPr lang="et-EE" sz="3200" dirty="0"/>
              <a:t/>
            </a:r>
            <a:br>
              <a:rPr lang="et-EE" sz="3200" dirty="0"/>
            </a:br>
            <a:r>
              <a:rPr lang="en-US" sz="3200" dirty="0"/>
              <a:t>Marine Protected Areas </a:t>
            </a:r>
          </a:p>
        </p:txBody>
      </p:sp>
      <p:pic>
        <p:nvPicPr>
          <p:cNvPr id="2050" name="Picture 2" descr="https://mauritiusattractions.com/slir/w640-c2x1/content/images/gallery/159/3-snorkeling-blue-bay-marine-park-mauriitus.jpg"/>
          <p:cNvPicPr>
            <a:picLocks noChangeAspect="1" noChangeArrowheads="1"/>
          </p:cNvPicPr>
          <p:nvPr/>
        </p:nvPicPr>
        <p:blipFill>
          <a:blip r:embed="rId3" cstate="print"/>
          <a:srcRect l="23079" t="3077" r="27685"/>
          <a:stretch>
            <a:fillRect/>
          </a:stretch>
        </p:blipFill>
        <p:spPr bwMode="auto">
          <a:xfrm>
            <a:off x="6804248" y="4329360"/>
            <a:ext cx="2304256" cy="2267992"/>
          </a:xfrm>
          <a:prstGeom prst="diamond">
            <a:avLst/>
          </a:prstGeom>
          <a:noFill/>
          <a:ln w="15875">
            <a:solidFill>
              <a:srgbClr val="98999B"/>
            </a:solidFill>
          </a:ln>
        </p:spPr>
      </p:pic>
      <p:pic>
        <p:nvPicPr>
          <p:cNvPr id="2052" name="Picture 4" descr="http://www.appienergy.com/img/high-voltage-slide.png"/>
          <p:cNvPicPr>
            <a:picLocks noChangeAspect="1" noChangeArrowheads="1"/>
          </p:cNvPicPr>
          <p:nvPr/>
        </p:nvPicPr>
        <p:blipFill>
          <a:blip r:embed="rId4" cstate="print"/>
          <a:srcRect l="28277" r="24099"/>
          <a:stretch>
            <a:fillRect/>
          </a:stretch>
        </p:blipFill>
        <p:spPr bwMode="auto">
          <a:xfrm>
            <a:off x="6804248" y="1988840"/>
            <a:ext cx="2304256" cy="2268000"/>
          </a:xfrm>
          <a:prstGeom prst="diamond">
            <a:avLst/>
          </a:prstGeom>
          <a:noFill/>
          <a:ln w="15875">
            <a:solidFill>
              <a:srgbClr val="98999B"/>
            </a:solidFill>
          </a:ln>
        </p:spPr>
      </p:pic>
    </p:spTree>
    <p:extLst>
      <p:ext uri="{BB962C8B-B14F-4D97-AF65-F5344CB8AC3E}">
        <p14:creationId xmlns:p14="http://schemas.microsoft.com/office/powerpoint/2010/main" val="828606971"/>
      </p:ext>
    </p:extLst>
  </p:cSld>
  <p:clrMapOvr>
    <a:masterClrMapping/>
  </p:clrMapOvr>
  <p:transition spd="med">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260648"/>
            <a:ext cx="7499350" cy="1143000"/>
          </a:xfrm>
        </p:spPr>
        <p:txBody>
          <a:bodyPr>
            <a:normAutofit/>
          </a:bodyPr>
          <a:lstStyle/>
          <a:p>
            <a:r>
              <a:rPr lang="et-EE" dirty="0" err="1"/>
              <a:t>Other</a:t>
            </a:r>
            <a:r>
              <a:rPr lang="et-EE" dirty="0"/>
              <a:t> </a:t>
            </a:r>
            <a:r>
              <a:rPr lang="et-EE" dirty="0" err="1"/>
              <a:t>activities</a:t>
            </a:r>
            <a:endParaRPr lang="en-GB" dirty="0"/>
          </a:p>
        </p:txBody>
      </p:sp>
      <p:sp>
        <p:nvSpPr>
          <p:cNvPr id="3" name="Content Placeholder 2"/>
          <p:cNvSpPr>
            <a:spLocks noGrp="1"/>
          </p:cNvSpPr>
          <p:nvPr>
            <p:ph idx="4294967295"/>
          </p:nvPr>
        </p:nvSpPr>
        <p:spPr>
          <a:xfrm>
            <a:off x="467544" y="1628800"/>
            <a:ext cx="8229600" cy="4525963"/>
          </a:xfrm>
        </p:spPr>
        <p:txBody>
          <a:bodyPr/>
          <a:lstStyle/>
          <a:p>
            <a:r>
              <a:rPr lang="et-EE" dirty="0"/>
              <a:t>EUROSAI WGEA </a:t>
            </a:r>
            <a:r>
              <a:rPr lang="et-EE" dirty="0" err="1"/>
              <a:t>website</a:t>
            </a:r>
            <a:endParaRPr lang="et-EE" dirty="0"/>
          </a:p>
          <a:p>
            <a:r>
              <a:rPr lang="et-EE" dirty="0" err="1"/>
              <a:t>Newsletter</a:t>
            </a:r>
            <a:endParaRPr lang="et-EE" dirty="0"/>
          </a:p>
          <a:p>
            <a:r>
              <a:rPr lang="et-EE" dirty="0" err="1"/>
              <a:t>Cooperation</a:t>
            </a:r>
            <a:r>
              <a:rPr lang="et-EE" dirty="0"/>
              <a:t> </a:t>
            </a:r>
            <a:r>
              <a:rPr lang="et-EE" dirty="0" err="1"/>
              <a:t>with</a:t>
            </a:r>
            <a:r>
              <a:rPr lang="et-EE" dirty="0"/>
              <a:t>:</a:t>
            </a:r>
          </a:p>
          <a:p>
            <a:pPr lvl="1"/>
            <a:r>
              <a:rPr lang="et-EE" dirty="0"/>
              <a:t> </a:t>
            </a:r>
            <a:r>
              <a:rPr lang="et-EE" dirty="0" err="1"/>
              <a:t>regional</a:t>
            </a:r>
            <a:r>
              <a:rPr lang="et-EE" dirty="0"/>
              <a:t> WGEA</a:t>
            </a:r>
          </a:p>
          <a:p>
            <a:pPr lvl="1"/>
            <a:r>
              <a:rPr lang="et-EE" dirty="0"/>
              <a:t> EU </a:t>
            </a:r>
            <a:r>
              <a:rPr lang="et-EE" dirty="0" err="1"/>
              <a:t>institutions</a:t>
            </a:r>
            <a:endParaRPr lang="et-EE" dirty="0"/>
          </a:p>
          <a:p>
            <a:pPr lvl="1"/>
            <a:r>
              <a:rPr lang="et-EE" dirty="0"/>
              <a:t> </a:t>
            </a:r>
            <a:r>
              <a:rPr lang="et-EE" dirty="0" err="1"/>
              <a:t>other</a:t>
            </a:r>
            <a:r>
              <a:rPr lang="et-EE" dirty="0"/>
              <a:t> </a:t>
            </a:r>
            <a:r>
              <a:rPr lang="et-EE" dirty="0" err="1"/>
              <a:t>stakeholders</a:t>
            </a:r>
            <a:endParaRPr lang="et-EE" dirty="0"/>
          </a:p>
        </p:txBody>
      </p:sp>
      <p:pic>
        <p:nvPicPr>
          <p:cNvPr id="4" name="Picture 3">
            <a:extLst>
              <a:ext uri="{FF2B5EF4-FFF2-40B4-BE49-F238E27FC236}">
                <a16:creationId xmlns:a16="http://schemas.microsoft.com/office/drawing/2014/main" id="{30AEB4CB-B930-4651-BDEE-BEF120EE54E7}"/>
              </a:ext>
            </a:extLst>
          </p:cNvPr>
          <p:cNvPicPr>
            <a:picLocks noChangeAspect="1"/>
          </p:cNvPicPr>
          <p:nvPr/>
        </p:nvPicPr>
        <p:blipFill>
          <a:blip r:embed="rId3"/>
          <a:stretch>
            <a:fillRect/>
          </a:stretch>
        </p:blipFill>
        <p:spPr>
          <a:xfrm>
            <a:off x="5940152" y="2204864"/>
            <a:ext cx="2476500" cy="35433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97987753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ctr">
              <a:buNone/>
            </a:pPr>
            <a:endParaRPr lang="en-GB" dirty="0"/>
          </a:p>
          <a:p>
            <a:pPr algn="ctr">
              <a:buNone/>
            </a:pPr>
            <a:endParaRPr lang="en-GB" dirty="0"/>
          </a:p>
          <a:p>
            <a:pPr algn="ctr">
              <a:buNone/>
            </a:pPr>
            <a:r>
              <a:rPr lang="en-GB" sz="4000" dirty="0"/>
              <a:t>Thank you!</a:t>
            </a:r>
          </a:p>
          <a:p>
            <a:pPr algn="ctr">
              <a:buNone/>
            </a:pPr>
            <a:endParaRPr lang="en-GB" dirty="0"/>
          </a:p>
          <a:p>
            <a:pPr algn="ctr">
              <a:buNone/>
            </a:pPr>
            <a:endParaRPr lang="en-GB" dirty="0"/>
          </a:p>
          <a:p>
            <a:pPr algn="ctr">
              <a:buNone/>
            </a:pPr>
            <a:r>
              <a:rPr lang="en-GB" dirty="0"/>
              <a:t>Find out more about our activities at</a:t>
            </a:r>
          </a:p>
          <a:p>
            <a:pPr algn="ctr">
              <a:buNone/>
            </a:pPr>
            <a:r>
              <a:rPr lang="en-GB" dirty="0">
                <a:hlinkClick r:id="rId2"/>
              </a:rPr>
              <a:t>www.eurosaiwgea.org</a:t>
            </a:r>
            <a:r>
              <a:rPr lang="en-GB" dirty="0"/>
              <a:t> </a:t>
            </a:r>
          </a:p>
        </p:txBody>
      </p:sp>
    </p:spTree>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3352</TotalTime>
  <Words>709</Words>
  <Application>Microsoft Office PowerPoint</Application>
  <PresentationFormat>On-screen Show (4:3)</PresentationFormat>
  <Paragraphs>117</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 Unicode MS</vt:lpstr>
      <vt:lpstr>Arial</vt:lpstr>
      <vt:lpstr>Calibri</vt:lpstr>
      <vt:lpstr>Office Theme</vt:lpstr>
      <vt:lpstr>EUROSAI WGEA  Progress and Plans</vt:lpstr>
      <vt:lpstr>PowerPoint Presentation</vt:lpstr>
      <vt:lpstr>PowerPoint Presentation</vt:lpstr>
      <vt:lpstr>PowerPoint Presentation</vt:lpstr>
      <vt:lpstr>PowerPoint Presentation</vt:lpstr>
      <vt:lpstr>Other activities</vt:lpstr>
      <vt:lpstr>PowerPoint Presentation</vt:lpstr>
    </vt:vector>
  </TitlesOfParts>
  <Company>Riigikontroll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Krislin Kivi</dc:creator>
  <cp:lastModifiedBy>Ami Rahmawati</cp:lastModifiedBy>
  <cp:revision>389</cp:revision>
  <cp:lastPrinted>2017-09-05T07:01:28Z</cp:lastPrinted>
  <dcterms:created xsi:type="dcterms:W3CDTF">2014-03-13T10:59:06Z</dcterms:created>
  <dcterms:modified xsi:type="dcterms:W3CDTF">2017-09-06T01:39:48Z</dcterms:modified>
</cp:coreProperties>
</file>