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373" r:id="rId2"/>
    <p:sldId id="374" r:id="rId3"/>
    <p:sldId id="379" r:id="rId4"/>
    <p:sldId id="380" r:id="rId5"/>
    <p:sldId id="381" r:id="rId6"/>
    <p:sldId id="382" r:id="rId7"/>
    <p:sldId id="384" r:id="rId8"/>
    <p:sldId id="383" r:id="rId9"/>
    <p:sldId id="385" r:id="rId10"/>
    <p:sldId id="386" r:id="rId11"/>
    <p:sldId id="388" r:id="rId12"/>
    <p:sldId id="387" r:id="rId13"/>
    <p:sldId id="378" r:id="rId14"/>
    <p:sldId id="365" r:id="rId15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12" autoAdjust="0"/>
    <p:restoredTop sz="89850" autoAdjust="0"/>
  </p:normalViewPr>
  <p:slideViewPr>
    <p:cSldViewPr>
      <p:cViewPr varScale="1">
        <p:scale>
          <a:sx n="66" d="100"/>
          <a:sy n="66" d="100"/>
        </p:scale>
        <p:origin x="1512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76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E01CD3-3622-4761-ABCB-A0C16EAE3D6C}" type="datetimeFigureOut">
              <a:rPr lang="et-EE" smtClean="0"/>
              <a:pPr/>
              <a:t>06.09.2017</a:t>
            </a:fld>
            <a:endParaRPr lang="et-E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91C846-FB7A-4B78-8D32-0EB257BAD84B}" type="slidenum">
              <a:rPr lang="et-EE" smtClean="0"/>
              <a:pPr/>
              <a:t>‹#›</a:t>
            </a:fld>
            <a:endParaRPr lang="et-E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DC412A77-1248-403A-9702-BB13CF70869E}" type="datetimeFigureOut">
              <a:rPr lang="et-EE"/>
              <a:pPr>
                <a:defRPr/>
              </a:pPr>
              <a:t>06.09.2017</a:t>
            </a:fld>
            <a:endParaRPr lang="et-E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t-EE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t-EE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8DE40E0A-916F-4412-AF0D-8E7CE49AB16C}" type="slidenum">
              <a:rPr lang="et-EE"/>
              <a:pPr>
                <a:defRPr/>
              </a:pPr>
              <a:t>‹#›</a:t>
            </a:fld>
            <a:endParaRPr lang="et-E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Inclusion_(education)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en.wikipedia.org/wiki/Lifelong_learning" TargetMode="External"/><Relationship Id="rId4" Type="http://schemas.openxmlformats.org/officeDocument/2006/relationships/hyperlink" Target="https://en.wikipedia.org/wiki/Educational_equity" TargetMode="Externa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t-EE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Key</a:t>
            </a:r>
            <a:r>
              <a:rPr lang="et-EE" sz="1200" b="0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t-EE" sz="1200" b="0" i="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characteristics</a:t>
            </a:r>
            <a:r>
              <a:rPr lang="et-EE" sz="1200" b="0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t-EE" sz="1200" b="0" i="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</a:t>
            </a:r>
            <a:r>
              <a:rPr lang="et-EE" sz="1200" b="0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t-EE" sz="1200" b="0" i="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our</a:t>
            </a:r>
            <a:r>
              <a:rPr lang="et-EE" sz="1200" b="0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MOOCs:</a:t>
            </a:r>
          </a:p>
          <a:p>
            <a:pPr>
              <a:buFont typeface="Arial" pitchFamily="34" charset="0"/>
              <a:buChar char="•"/>
            </a:pPr>
            <a:r>
              <a:rPr lang="et-EE" sz="1200" b="0" i="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Free</a:t>
            </a:r>
            <a:r>
              <a:rPr lang="et-EE" sz="1200" b="0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t-EE" sz="1200" b="0" i="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access</a:t>
            </a:r>
            <a:r>
              <a:rPr lang="et-EE" sz="1200" b="0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t-EE" sz="1200" b="0" i="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</a:t>
            </a:r>
            <a:r>
              <a:rPr lang="et-EE" sz="1200" b="0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t-EE" sz="1200" b="0" i="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everybody</a:t>
            </a:r>
            <a:endParaRPr lang="et-EE" sz="1200" b="0" i="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buFont typeface="Arial" pitchFamily="34" charset="0"/>
              <a:buChar char="•"/>
            </a:pPr>
            <a:r>
              <a:rPr lang="et-EE" sz="1200" b="0" i="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Open</a:t>
            </a:r>
            <a:r>
              <a:rPr lang="et-EE" sz="1200" b="0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t-EE" sz="1200" b="0" i="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content</a:t>
            </a:r>
            <a:r>
              <a:rPr lang="et-EE" sz="1200" b="0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</a:t>
            </a:r>
            <a:r>
              <a:rPr lang="et-EE" sz="1200" b="0" i="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et-EE" sz="1200" b="0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t-EE" sz="1200" b="0" i="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main</a:t>
            </a:r>
            <a:r>
              <a:rPr lang="et-EE" sz="1200" b="0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t-EE" sz="1200" b="0" i="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content</a:t>
            </a:r>
            <a:r>
              <a:rPr lang="et-EE" sz="1200" b="0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t-EE" sz="1200" b="0" i="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</a:t>
            </a:r>
            <a:r>
              <a:rPr lang="et-EE" sz="1200" b="0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t-EE" sz="1200" b="0" i="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et-EE" sz="1200" b="0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t-EE" sz="1200" b="0" i="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course</a:t>
            </a:r>
            <a:r>
              <a:rPr lang="et-EE" sz="1200" b="0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t-EE" sz="1200" b="0" i="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</a:t>
            </a:r>
            <a:r>
              <a:rPr lang="et-EE" sz="1200" b="0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t-EE" sz="1200" b="0" i="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accessible</a:t>
            </a:r>
            <a:r>
              <a:rPr lang="et-EE" sz="1200" b="0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t-EE" sz="1200" b="0" i="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also</a:t>
            </a:r>
            <a:r>
              <a:rPr lang="et-EE" sz="1200" b="0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t-EE" sz="1200" b="0" i="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when</a:t>
            </a:r>
            <a:r>
              <a:rPr lang="et-EE" sz="1200" b="0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t-EE" sz="1200" b="0" i="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et-EE" sz="1200" b="0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t-EE" sz="1200" b="0" i="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course</a:t>
            </a:r>
            <a:r>
              <a:rPr lang="et-EE" sz="1200" b="0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t-EE" sz="1200" b="0" i="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</a:t>
            </a:r>
            <a:r>
              <a:rPr lang="et-EE" sz="1200" b="0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t-EE" sz="1200" b="0" i="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not</a:t>
            </a:r>
            <a:r>
              <a:rPr lang="et-EE" sz="1200" b="0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t-EE" sz="1200" b="0" i="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ongling</a:t>
            </a:r>
            <a:r>
              <a:rPr lang="et-EE" sz="1200" b="0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t-EE" sz="1200" b="0" i="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tests</a:t>
            </a:r>
            <a:r>
              <a:rPr lang="et-EE" sz="1200" b="0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t-EE" sz="1200" b="0" i="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can</a:t>
            </a:r>
            <a:r>
              <a:rPr lang="et-EE" sz="1200" b="0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t-EE" sz="1200" b="0" i="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only</a:t>
            </a:r>
            <a:r>
              <a:rPr lang="et-EE" sz="1200" b="0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t-EE" sz="1200" b="0" i="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</a:t>
            </a:r>
            <a:r>
              <a:rPr lang="et-EE" sz="1200" b="0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t-EE" sz="1200" b="0" i="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taken</a:t>
            </a:r>
            <a:r>
              <a:rPr lang="et-EE" sz="1200" b="0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t-EE" sz="1200" b="0" i="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during</a:t>
            </a:r>
            <a:r>
              <a:rPr lang="et-EE" sz="1200" b="0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t-EE" sz="1200" b="0" i="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specific</a:t>
            </a:r>
            <a:r>
              <a:rPr lang="et-EE" sz="1200" b="0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t-EE" sz="1200" b="0" i="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times</a:t>
            </a:r>
            <a:r>
              <a:rPr lang="et-EE" sz="1200" b="0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t-EE" sz="1200" b="0" i="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when</a:t>
            </a:r>
            <a:r>
              <a:rPr lang="et-EE" sz="1200" b="0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t-EE" sz="1200" b="0" i="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et-EE" sz="1200" b="0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t-EE" sz="1200" b="0" i="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courses</a:t>
            </a:r>
            <a:r>
              <a:rPr lang="et-EE" sz="1200" b="0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are </a:t>
            </a:r>
            <a:r>
              <a:rPr lang="et-EE" sz="1200" b="0" i="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open</a:t>
            </a:r>
            <a:r>
              <a:rPr lang="et-EE" sz="1200" b="0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</a:p>
          <a:p>
            <a:pPr>
              <a:buFont typeface="Arial" pitchFamily="34" charset="0"/>
              <a:buChar char="•"/>
            </a:pPr>
            <a:r>
              <a:rPr lang="et-EE" sz="1200" b="0" i="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Free</a:t>
            </a:r>
            <a:r>
              <a:rPr lang="et-EE" sz="1200" b="0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t-EE" sz="1200" b="0" i="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</a:t>
            </a:r>
            <a:r>
              <a:rPr lang="et-EE" sz="1200" b="0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t-EE" sz="1200" b="0" i="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charge</a:t>
            </a:r>
            <a:endParaRPr lang="et-EE" sz="1200" b="0" i="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buFont typeface="Arial" pitchFamily="34" charset="0"/>
              <a:buChar char="•"/>
            </a:pPr>
            <a:r>
              <a:rPr lang="et-EE" sz="1200" b="0" i="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Fully</a:t>
            </a:r>
            <a:r>
              <a:rPr lang="et-EE" sz="1200" b="0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t-EE" sz="1200" b="0" i="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online</a:t>
            </a:r>
            <a:endParaRPr lang="et-EE" sz="1200" b="0" i="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buFont typeface="Arial" pitchFamily="34" charset="0"/>
              <a:buChar char="•"/>
            </a:pPr>
            <a:r>
              <a:rPr lang="et-EE" sz="1200" b="0" i="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</a:t>
            </a:r>
            <a:r>
              <a:rPr lang="et-EE" sz="1200" b="0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t-EE" sz="1200" b="0" i="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English</a:t>
            </a:r>
            <a:endParaRPr lang="et-EE" sz="1200" b="0" i="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buFont typeface="Arial" pitchFamily="34" charset="0"/>
              <a:buChar char="•"/>
            </a:pPr>
            <a:r>
              <a:rPr lang="et-EE" sz="1200" b="0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4-5 </a:t>
            </a:r>
            <a:r>
              <a:rPr lang="et-EE" sz="1200" b="0" i="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weeks</a:t>
            </a:r>
            <a:r>
              <a:rPr lang="et-EE" sz="1200" b="0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pPr>
              <a:buFont typeface="Arial" pitchFamily="34" charset="0"/>
              <a:buChar char="•"/>
            </a:pPr>
            <a:r>
              <a:rPr lang="et-EE" sz="1200" b="0" i="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Self-paced</a:t>
            </a:r>
            <a:r>
              <a:rPr lang="et-EE" sz="1200" b="0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</a:t>
            </a:r>
            <a:r>
              <a:rPr lang="et-EE" sz="1200" b="0" i="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can</a:t>
            </a:r>
            <a:r>
              <a:rPr lang="et-EE" sz="1200" b="0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t-EE" sz="1200" b="0" i="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choose</a:t>
            </a:r>
            <a:r>
              <a:rPr lang="et-EE" sz="1200" b="0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at </a:t>
            </a:r>
            <a:r>
              <a:rPr lang="et-EE" sz="1200" b="0" i="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what</a:t>
            </a:r>
            <a:r>
              <a:rPr lang="et-EE" sz="1200" b="0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t-EE" sz="1200" b="0" i="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time</a:t>
            </a:r>
            <a:r>
              <a:rPr lang="et-EE" sz="1200" b="0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t-EE" sz="1200" b="0" i="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</a:t>
            </a:r>
            <a:r>
              <a:rPr lang="et-EE" sz="1200" b="0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t-EE" sz="1200" b="0" i="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</a:t>
            </a:r>
            <a:r>
              <a:rPr lang="et-EE" sz="1200" b="0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t-EE" sz="1200" b="0" i="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et-EE" sz="1200" b="0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t-EE" sz="1200" b="0" i="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exercises</a:t>
            </a:r>
            <a:r>
              <a:rPr lang="et-EE" sz="1200" b="0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</a:t>
            </a:r>
            <a:r>
              <a:rPr lang="et-EE" sz="1200" b="0" i="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tests</a:t>
            </a:r>
            <a:r>
              <a:rPr lang="et-EE" sz="1200" b="0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t-EE" sz="1200" b="0" i="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only</a:t>
            </a:r>
            <a:r>
              <a:rPr lang="et-EE" sz="1200" b="0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 </a:t>
            </a:r>
            <a:r>
              <a:rPr lang="et-EE" sz="1200" b="0" i="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final</a:t>
            </a:r>
            <a:r>
              <a:rPr lang="et-EE" sz="1200" b="0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t-EE" sz="1200" b="0" i="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deadline</a:t>
            </a:r>
            <a:r>
              <a:rPr lang="et-EE" sz="1200" b="0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t-EE" sz="1200" b="0" i="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when</a:t>
            </a:r>
            <a:r>
              <a:rPr lang="et-EE" sz="1200" b="0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t-EE" sz="1200" b="0" i="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et-EE" sz="1200" b="0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t-EE" sz="1200" b="0" i="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course</a:t>
            </a:r>
            <a:r>
              <a:rPr lang="et-EE" sz="1200" b="0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t-EE" sz="1200" b="0" i="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needs</a:t>
            </a:r>
            <a:r>
              <a:rPr lang="et-EE" sz="1200" b="0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t-EE" sz="1200" b="0" i="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</a:t>
            </a:r>
            <a:r>
              <a:rPr lang="et-EE" sz="1200" b="0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t-EE" sz="1200" b="0" i="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</a:t>
            </a:r>
            <a:r>
              <a:rPr lang="et-EE" sz="1200" b="0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t-EE" sz="1200" b="0" i="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completed</a:t>
            </a:r>
            <a:r>
              <a:rPr lang="et-EE" sz="1200" b="0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</a:p>
          <a:p>
            <a:pPr>
              <a:buFont typeface="Arial" pitchFamily="34" charset="0"/>
              <a:buChar char="•"/>
            </a:pPr>
            <a:r>
              <a:rPr lang="et-EE" sz="1200" b="0" i="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Certificate</a:t>
            </a:r>
            <a:r>
              <a:rPr lang="et-EE" sz="1200" b="0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t-EE" sz="1200" b="0" i="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</a:t>
            </a:r>
            <a:r>
              <a:rPr lang="et-EE" sz="1200" b="0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 ETCS (1 </a:t>
            </a:r>
            <a:r>
              <a:rPr lang="et-EE" sz="1200" b="0" i="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credit</a:t>
            </a:r>
            <a:r>
              <a:rPr lang="et-EE" sz="1200" b="0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t-EE" sz="1200" b="0" i="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point</a:t>
            </a:r>
            <a:r>
              <a:rPr lang="et-EE" sz="1200" b="0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= </a:t>
            </a:r>
            <a:r>
              <a:rPr lang="et-EE" sz="1200" b="0" i="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around</a:t>
            </a:r>
            <a:r>
              <a:rPr lang="et-EE" sz="1200" b="0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26 h </a:t>
            </a:r>
            <a:r>
              <a:rPr lang="et-EE" sz="1200" b="0" i="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</a:t>
            </a:r>
            <a:r>
              <a:rPr lang="et-EE" sz="1200" b="0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t-EE" sz="1200" b="0" i="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work</a:t>
            </a:r>
            <a:r>
              <a:rPr lang="et-EE" sz="1200" b="0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t-EE" sz="1200" b="0" i="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including</a:t>
            </a:r>
            <a:r>
              <a:rPr lang="et-EE" sz="1200" b="0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t-EE" sz="1200" b="0" i="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doing</a:t>
            </a:r>
            <a:r>
              <a:rPr lang="et-EE" sz="1200" b="0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t-EE" sz="1200" b="0" i="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exercises</a:t>
            </a:r>
            <a:r>
              <a:rPr lang="et-EE" sz="1200" b="0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t-EE" sz="1200" b="0" i="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tests</a:t>
            </a:r>
            <a:r>
              <a:rPr lang="et-EE" sz="1200" b="0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t-EE" sz="1200" b="0" i="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forum</a:t>
            </a:r>
            <a:r>
              <a:rPr lang="et-EE" sz="1200" b="0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t-EE" sz="1200" b="0" i="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posts</a:t>
            </a:r>
            <a:r>
              <a:rPr lang="et-EE" sz="1200" b="0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t-EE" sz="1200" b="0" i="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etc</a:t>
            </a:r>
            <a:r>
              <a:rPr lang="et-EE" sz="1200" b="0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</a:p>
          <a:p>
            <a:pPr>
              <a:buFont typeface="Arial" pitchFamily="34" charset="0"/>
              <a:buNone/>
            </a:pPr>
            <a:endParaRPr lang="et-EE" sz="1200" b="0" i="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MOOCs can be seen as a form of open education offered for free through online platforms. The (initial) philosophy of MOOCs is to open up quality Higher Education to a wider audience. As such, MOOCs are an important tool to achieve Goal 4 of the 2030 Agenda for Sustainable Development.</a:t>
            </a:r>
            <a:endParaRPr lang="et-EE" sz="1200" b="0" i="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1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Quality Education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- Ensure </a:t>
            </a:r>
            <a:r>
              <a:rPr lang="en-US" sz="1200" b="0" i="0" u="none" strike="noStrike" kern="1200" dirty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 tooltip="Inclusion (education)"/>
              </a:rPr>
              <a:t>inclusive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and </a:t>
            </a:r>
            <a:r>
              <a:rPr lang="en-US" sz="1200" b="0" i="0" u="none" strike="noStrike" kern="1200" dirty="0">
                <a:solidFill>
                  <a:schemeClr val="tx1"/>
                </a:solidFill>
                <a:latin typeface="+mn-lt"/>
                <a:ea typeface="+mn-ea"/>
                <a:cs typeface="+mn-cs"/>
                <a:hlinkClick r:id="rId4" tooltip="Educational equity"/>
              </a:rPr>
              <a:t>equitable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quality education and promote </a:t>
            </a:r>
            <a:r>
              <a:rPr lang="en-US" sz="1200" b="0" i="0" u="none" strike="noStrike" kern="1200" dirty="0">
                <a:solidFill>
                  <a:schemeClr val="tx1"/>
                </a:solidFill>
                <a:latin typeface="+mn-lt"/>
                <a:ea typeface="+mn-ea"/>
                <a:cs typeface="+mn-cs"/>
                <a:hlinkClick r:id="rId5" tooltip="Lifelong learning"/>
              </a:rPr>
              <a:t>lifelong learning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opportunities for all</a:t>
            </a:r>
            <a:r>
              <a:rPr lang="et-EE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t-EE" dirty="0"/>
          </a:p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51188F-06AA-4DCF-9678-FF07EA13B00F}" type="slidenum">
              <a:rPr lang="et-EE" smtClean="0"/>
              <a:pPr/>
              <a:t>3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41820505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t-EE" dirty="0" err="1"/>
              <a:t>The</a:t>
            </a:r>
            <a:r>
              <a:rPr lang="et-EE" baseline="0" dirty="0"/>
              <a:t> </a:t>
            </a:r>
            <a:r>
              <a:rPr lang="et-EE" baseline="0" dirty="0" err="1"/>
              <a:t>National</a:t>
            </a:r>
            <a:r>
              <a:rPr lang="et-EE" baseline="0" dirty="0"/>
              <a:t> Audit Office </a:t>
            </a:r>
            <a:r>
              <a:rPr lang="et-EE" baseline="0" dirty="0" err="1"/>
              <a:t>of</a:t>
            </a:r>
            <a:r>
              <a:rPr lang="et-EE" baseline="0" dirty="0"/>
              <a:t> Estonia </a:t>
            </a:r>
            <a:r>
              <a:rPr lang="et-EE" baseline="0" dirty="0" err="1"/>
              <a:t>has</a:t>
            </a:r>
            <a:r>
              <a:rPr lang="et-EE" baseline="0" dirty="0"/>
              <a:t> </a:t>
            </a:r>
            <a:r>
              <a:rPr lang="et-EE" baseline="0" dirty="0" err="1"/>
              <a:t>already</a:t>
            </a:r>
            <a:r>
              <a:rPr lang="et-EE" baseline="0" dirty="0"/>
              <a:t> </a:t>
            </a:r>
            <a:r>
              <a:rPr lang="et-EE" baseline="0" dirty="0" err="1"/>
              <a:t>developed</a:t>
            </a:r>
            <a:r>
              <a:rPr lang="et-EE" baseline="0" dirty="0"/>
              <a:t> 2 </a:t>
            </a:r>
            <a:r>
              <a:rPr lang="et-EE" baseline="0" dirty="0" err="1"/>
              <a:t>pilot</a:t>
            </a:r>
            <a:r>
              <a:rPr lang="et-EE" baseline="0" dirty="0"/>
              <a:t> </a:t>
            </a:r>
            <a:r>
              <a:rPr lang="et-EE" baseline="0" dirty="0" err="1"/>
              <a:t>courses</a:t>
            </a:r>
            <a:r>
              <a:rPr lang="et-EE" baseline="0" dirty="0"/>
              <a:t>: (1) </a:t>
            </a:r>
            <a:r>
              <a:rPr lang="et-EE" baseline="0" dirty="0" err="1"/>
              <a:t>Introduction</a:t>
            </a:r>
            <a:r>
              <a:rPr lang="et-EE" baseline="0" dirty="0"/>
              <a:t> </a:t>
            </a:r>
            <a:r>
              <a:rPr lang="et-EE" baseline="0" dirty="0" err="1"/>
              <a:t>to</a:t>
            </a:r>
            <a:r>
              <a:rPr lang="et-EE" baseline="0" dirty="0"/>
              <a:t> </a:t>
            </a:r>
            <a:r>
              <a:rPr lang="et-EE" baseline="0" dirty="0" err="1"/>
              <a:t>Envirionmental</a:t>
            </a:r>
            <a:r>
              <a:rPr lang="et-EE" baseline="0" dirty="0"/>
              <a:t> Auditing </a:t>
            </a:r>
            <a:r>
              <a:rPr lang="et-EE" baseline="0" dirty="0" err="1"/>
              <a:t>in</a:t>
            </a:r>
            <a:r>
              <a:rPr lang="et-EE" baseline="0" dirty="0"/>
              <a:t> </a:t>
            </a:r>
            <a:r>
              <a:rPr lang="et-EE" baseline="0" dirty="0" err="1"/>
              <a:t>the</a:t>
            </a:r>
            <a:r>
              <a:rPr lang="et-EE" baseline="0" dirty="0"/>
              <a:t> </a:t>
            </a:r>
            <a:r>
              <a:rPr lang="et-EE" baseline="0" dirty="0" err="1"/>
              <a:t>Public</a:t>
            </a:r>
            <a:r>
              <a:rPr lang="et-EE" baseline="0" dirty="0"/>
              <a:t> </a:t>
            </a:r>
            <a:r>
              <a:rPr lang="et-EE" baseline="0" dirty="0" err="1"/>
              <a:t>Secotor</a:t>
            </a:r>
            <a:r>
              <a:rPr lang="et-EE" baseline="0" dirty="0"/>
              <a:t>, and (2) Auditing </a:t>
            </a:r>
            <a:r>
              <a:rPr lang="et-EE" baseline="0" dirty="0" err="1"/>
              <a:t>Environmental</a:t>
            </a:r>
            <a:r>
              <a:rPr lang="et-EE" baseline="0" dirty="0"/>
              <a:t> </a:t>
            </a:r>
            <a:r>
              <a:rPr lang="et-EE" baseline="0" dirty="0" err="1"/>
              <a:t>Impacts</a:t>
            </a:r>
            <a:r>
              <a:rPr lang="et-EE" baseline="0" dirty="0"/>
              <a:t> </a:t>
            </a:r>
            <a:r>
              <a:rPr lang="et-EE" baseline="0" dirty="0" err="1"/>
              <a:t>of</a:t>
            </a:r>
            <a:r>
              <a:rPr lang="et-EE" baseline="0" dirty="0"/>
              <a:t> </a:t>
            </a:r>
            <a:r>
              <a:rPr lang="et-EE" baseline="0" dirty="0" err="1"/>
              <a:t>Infrastructure</a:t>
            </a:r>
            <a:r>
              <a:rPr lang="et-EE" baseline="0" dirty="0"/>
              <a:t>.</a:t>
            </a:r>
          </a:p>
          <a:p>
            <a:endParaRPr lang="et-EE" baseline="0" dirty="0"/>
          </a:p>
          <a:p>
            <a:r>
              <a:rPr lang="et-EE" u="sng" baseline="0" dirty="0" err="1"/>
              <a:t>Intro</a:t>
            </a:r>
            <a:r>
              <a:rPr lang="et-EE" u="sng" baseline="0" dirty="0"/>
              <a:t> </a:t>
            </a:r>
            <a:r>
              <a:rPr lang="et-EE" u="sng" baseline="0" dirty="0" err="1"/>
              <a:t>course</a:t>
            </a:r>
            <a:r>
              <a:rPr lang="et-EE" u="sng" baseline="0" dirty="0"/>
              <a:t>:</a:t>
            </a:r>
            <a:endParaRPr lang="et-EE" u="sng" dirty="0"/>
          </a:p>
          <a:p>
            <a:r>
              <a:rPr lang="en-GB" dirty="0"/>
              <a:t>4 modules</a:t>
            </a:r>
          </a:p>
          <a:p>
            <a:r>
              <a:rPr lang="en-GB" dirty="0"/>
              <a:t>Exercises, videos, tests</a:t>
            </a:r>
          </a:p>
          <a:p>
            <a:r>
              <a:rPr lang="et-EE" dirty="0" err="1"/>
              <a:t>In</a:t>
            </a:r>
            <a:r>
              <a:rPr lang="et-EE" baseline="0" dirty="0"/>
              <a:t> 2016: </a:t>
            </a:r>
            <a:r>
              <a:rPr lang="en-GB" dirty="0"/>
              <a:t>207 registered participants</a:t>
            </a:r>
            <a:r>
              <a:rPr lang="et-EE" dirty="0"/>
              <a:t> </a:t>
            </a:r>
            <a:r>
              <a:rPr lang="et-EE" dirty="0" err="1"/>
              <a:t>from</a:t>
            </a:r>
            <a:r>
              <a:rPr lang="et-EE" dirty="0"/>
              <a:t> </a:t>
            </a:r>
            <a:r>
              <a:rPr lang="en-GB" dirty="0"/>
              <a:t>34 countries</a:t>
            </a:r>
            <a:endParaRPr lang="et-EE" dirty="0"/>
          </a:p>
          <a:p>
            <a:r>
              <a:rPr lang="et-EE" dirty="0"/>
              <a:t>(</a:t>
            </a:r>
            <a:r>
              <a:rPr lang="et-EE" dirty="0" err="1"/>
              <a:t>African</a:t>
            </a:r>
            <a:r>
              <a:rPr lang="et-EE" baseline="0" dirty="0"/>
              <a:t> </a:t>
            </a:r>
            <a:r>
              <a:rPr lang="et-EE" baseline="0" dirty="0" err="1"/>
              <a:t>participants</a:t>
            </a:r>
            <a:r>
              <a:rPr lang="et-EE" baseline="0" dirty="0"/>
              <a:t> </a:t>
            </a:r>
            <a:r>
              <a:rPr lang="et-EE" baseline="0" dirty="0" err="1"/>
              <a:t>from</a:t>
            </a:r>
            <a:r>
              <a:rPr lang="et-EE" baseline="0" dirty="0"/>
              <a:t> </a:t>
            </a:r>
            <a:r>
              <a:rPr lang="et-EE" baseline="0" dirty="0" err="1"/>
              <a:t>Cameroon</a:t>
            </a:r>
            <a:r>
              <a:rPr lang="et-EE" baseline="0" dirty="0"/>
              <a:t>, Ghana, </a:t>
            </a:r>
            <a:r>
              <a:rPr lang="et-EE" baseline="0" dirty="0" err="1"/>
              <a:t>South</a:t>
            </a:r>
            <a:r>
              <a:rPr lang="et-EE" baseline="0" dirty="0"/>
              <a:t> </a:t>
            </a:r>
            <a:r>
              <a:rPr lang="et-EE" baseline="0" dirty="0" err="1"/>
              <a:t>Africa</a:t>
            </a:r>
            <a:r>
              <a:rPr lang="et-EE" baseline="0" dirty="0"/>
              <a:t>, Sambia – 15/39 passed, 10 </a:t>
            </a:r>
            <a:r>
              <a:rPr lang="et-EE" baseline="0" dirty="0" err="1"/>
              <a:t>failed</a:t>
            </a:r>
            <a:r>
              <a:rPr lang="et-EE" baseline="0" dirty="0"/>
              <a:t>, 14 no-shows)</a:t>
            </a:r>
            <a:endParaRPr lang="en-GB" dirty="0"/>
          </a:p>
          <a:p>
            <a:endParaRPr lang="et-EE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t-EE" i="1" dirty="0"/>
              <a:t>Järgmisele kursusele</a:t>
            </a:r>
            <a:r>
              <a:rPr lang="et-EE" i="1" baseline="0" dirty="0"/>
              <a:t> registreerimine juba avatud!</a:t>
            </a:r>
            <a:endParaRPr lang="et-EE" i="1" dirty="0"/>
          </a:p>
          <a:p>
            <a:endParaRPr lang="et-EE" dirty="0"/>
          </a:p>
          <a:p>
            <a:r>
              <a:rPr lang="et-EE" u="sng" dirty="0" err="1"/>
              <a:t>Topics</a:t>
            </a:r>
            <a:r>
              <a:rPr lang="et-EE" u="sng" baseline="0" dirty="0"/>
              <a:t> </a:t>
            </a:r>
            <a:r>
              <a:rPr lang="et-EE" u="sng" baseline="0" dirty="0" err="1"/>
              <a:t>covered</a:t>
            </a:r>
            <a:r>
              <a:rPr lang="et-EE" u="sng" baseline="0" dirty="0"/>
              <a:t>:</a:t>
            </a:r>
            <a:endParaRPr lang="et-EE" u="sng" dirty="0"/>
          </a:p>
          <a:p>
            <a:pPr lvl="0"/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What are the most common environmental principles?</a:t>
            </a:r>
            <a:endParaRPr lang="et-EE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What is sustainable development and why is it important?</a:t>
            </a:r>
            <a:endParaRPr lang="et-EE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What are environmental governance tools?</a:t>
            </a:r>
            <a:endParaRPr lang="et-EE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What is an audit cycle?</a:t>
            </a:r>
            <a:endParaRPr lang="et-EE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How to draft an audit design matrix?</a:t>
            </a:r>
            <a:endParaRPr lang="et-EE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51188F-06AA-4DCF-9678-FF07EA13B00F}" type="slidenum">
              <a:rPr lang="et-EE" smtClean="0"/>
              <a:pPr/>
              <a:t>4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9632390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t-EE" dirty="0"/>
              <a:t>3</a:t>
            </a:r>
            <a:r>
              <a:rPr lang="en-GB" dirty="0"/>
              <a:t> modules</a:t>
            </a:r>
            <a:r>
              <a:rPr lang="et-EE" dirty="0"/>
              <a:t> </a:t>
            </a:r>
            <a:r>
              <a:rPr lang="et-EE" dirty="0" err="1"/>
              <a:t>in</a:t>
            </a:r>
            <a:r>
              <a:rPr lang="et-EE" dirty="0"/>
              <a:t> 4</a:t>
            </a:r>
            <a:r>
              <a:rPr lang="en-GB" dirty="0"/>
              <a:t> weeks</a:t>
            </a:r>
          </a:p>
          <a:p>
            <a:r>
              <a:rPr lang="en-GB" dirty="0"/>
              <a:t>Exercises, videos, tests</a:t>
            </a:r>
          </a:p>
          <a:p>
            <a:r>
              <a:rPr lang="et-EE" dirty="0" err="1"/>
              <a:t>In</a:t>
            </a:r>
            <a:r>
              <a:rPr lang="et-EE" dirty="0"/>
              <a:t> 2017:</a:t>
            </a:r>
            <a:endParaRPr lang="en-GB" dirty="0"/>
          </a:p>
          <a:p>
            <a:r>
              <a:rPr lang="et-EE" dirty="0"/>
              <a:t>166</a:t>
            </a:r>
            <a:r>
              <a:rPr lang="en-GB" dirty="0"/>
              <a:t> registered participants</a:t>
            </a:r>
            <a:r>
              <a:rPr lang="et-EE" dirty="0"/>
              <a:t> </a:t>
            </a:r>
            <a:r>
              <a:rPr lang="et-EE" dirty="0" err="1"/>
              <a:t>from</a:t>
            </a:r>
            <a:r>
              <a:rPr lang="et-EE" dirty="0"/>
              <a:t> </a:t>
            </a:r>
            <a:r>
              <a:rPr lang="en-GB" dirty="0"/>
              <a:t>34 countries</a:t>
            </a:r>
            <a:endParaRPr lang="et-EE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t-EE" dirty="0"/>
              <a:t>(</a:t>
            </a:r>
            <a:r>
              <a:rPr lang="et-EE" dirty="0" err="1"/>
              <a:t>African</a:t>
            </a:r>
            <a:r>
              <a:rPr lang="et-EE" baseline="0" dirty="0"/>
              <a:t> </a:t>
            </a:r>
            <a:r>
              <a:rPr lang="et-EE" baseline="0" dirty="0" err="1"/>
              <a:t>participants</a:t>
            </a:r>
            <a:r>
              <a:rPr lang="et-EE" baseline="0" dirty="0"/>
              <a:t> </a:t>
            </a:r>
            <a:r>
              <a:rPr lang="et-EE" baseline="0"/>
              <a:t>from </a:t>
            </a:r>
            <a:r>
              <a:rPr lang="et-EE" baseline="0" dirty="0" err="1"/>
              <a:t>Cameroon</a:t>
            </a:r>
            <a:r>
              <a:rPr lang="et-EE" baseline="0" dirty="0"/>
              <a:t>, Ghana, </a:t>
            </a:r>
            <a:r>
              <a:rPr lang="et-EE" baseline="0" dirty="0" err="1"/>
              <a:t>South</a:t>
            </a:r>
            <a:r>
              <a:rPr lang="et-EE" baseline="0" dirty="0"/>
              <a:t> </a:t>
            </a:r>
            <a:r>
              <a:rPr lang="et-EE" baseline="0" dirty="0" err="1"/>
              <a:t>Africa</a:t>
            </a:r>
            <a:r>
              <a:rPr lang="et-EE" baseline="0" dirty="0"/>
              <a:t>, Malawi, </a:t>
            </a:r>
            <a:r>
              <a:rPr lang="et-EE" baseline="0" dirty="0" err="1"/>
              <a:t>Nigeria</a:t>
            </a:r>
            <a:r>
              <a:rPr lang="et-EE" baseline="0" dirty="0"/>
              <a:t> – 12/34 passed, 6 </a:t>
            </a:r>
            <a:r>
              <a:rPr lang="et-EE" baseline="0" dirty="0" err="1"/>
              <a:t>failed</a:t>
            </a:r>
            <a:r>
              <a:rPr lang="et-EE" baseline="0" dirty="0"/>
              <a:t>, 16 no-shows)</a:t>
            </a:r>
            <a:endParaRPr lang="en-GB" dirty="0"/>
          </a:p>
          <a:p>
            <a:endParaRPr lang="en-GB" dirty="0"/>
          </a:p>
          <a:p>
            <a:endParaRPr lang="et-EE" dirty="0"/>
          </a:p>
          <a:p>
            <a:r>
              <a:rPr lang="et-EE" i="1" dirty="0"/>
              <a:t>Järgmisele kursusele</a:t>
            </a:r>
            <a:r>
              <a:rPr lang="et-EE" i="1" baseline="0" dirty="0"/>
              <a:t> registreerimine juba avatud!</a:t>
            </a:r>
          </a:p>
          <a:p>
            <a:endParaRPr lang="et-EE" i="1" baseline="0" dirty="0"/>
          </a:p>
          <a:p>
            <a:r>
              <a:rPr lang="et-EE" i="0" u="sng" baseline="0" dirty="0" err="1"/>
              <a:t>Topics</a:t>
            </a:r>
            <a:r>
              <a:rPr lang="et-EE" i="0" u="sng" baseline="0" dirty="0"/>
              <a:t> </a:t>
            </a:r>
            <a:r>
              <a:rPr lang="et-EE" i="0" u="sng" baseline="0" dirty="0" err="1"/>
              <a:t>covered</a:t>
            </a:r>
            <a:r>
              <a:rPr lang="et-EE" i="0" u="sng" baseline="0" dirty="0"/>
              <a:t>:</a:t>
            </a:r>
            <a:endParaRPr lang="et-EE" i="0" u="none" baseline="0" dirty="0"/>
          </a:p>
          <a:p>
            <a:pPr lvl="0"/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How is infrastructure development related to the environment and sustainability?</a:t>
            </a:r>
            <a:endParaRPr lang="et-EE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How does infrastructure impact the environment throughout its lifecycle?</a:t>
            </a:r>
            <a:endParaRPr lang="et-EE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What governance tools are used to manage these impacts?</a:t>
            </a:r>
            <a:endParaRPr lang="et-EE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How to plan a performance audit on this topic? </a:t>
            </a:r>
            <a:endParaRPr lang="et-EE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t-EE" i="0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51188F-06AA-4DCF-9678-FF07EA13B00F}" type="slidenum">
              <a:rPr lang="et-EE" smtClean="0"/>
              <a:pPr/>
              <a:t>5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2481107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t-EE" dirty="0"/>
              <a:t>EUROSAI WGEA </a:t>
            </a:r>
            <a:r>
              <a:rPr lang="et-EE" dirty="0" err="1"/>
              <a:t>secretariat</a:t>
            </a:r>
            <a:r>
              <a:rPr lang="et-EE" dirty="0"/>
              <a:t> (SAI Estonia) </a:t>
            </a:r>
            <a:r>
              <a:rPr lang="et-EE" dirty="0" err="1"/>
              <a:t>is</a:t>
            </a:r>
            <a:r>
              <a:rPr lang="et-EE" dirty="0"/>
              <a:t> </a:t>
            </a:r>
            <a:r>
              <a:rPr lang="et-EE" dirty="0" err="1"/>
              <a:t>leading</a:t>
            </a:r>
            <a:r>
              <a:rPr lang="et-EE" dirty="0"/>
              <a:t> a </a:t>
            </a:r>
            <a:r>
              <a:rPr lang="et-EE" dirty="0" err="1"/>
              <a:t>project</a:t>
            </a:r>
            <a:r>
              <a:rPr lang="et-EE" baseline="0" dirty="0"/>
              <a:t> </a:t>
            </a:r>
            <a:r>
              <a:rPr lang="et-EE" baseline="0" dirty="0" err="1"/>
              <a:t>of</a:t>
            </a:r>
            <a:r>
              <a:rPr lang="et-EE" baseline="0" dirty="0"/>
              <a:t> </a:t>
            </a:r>
            <a:r>
              <a:rPr lang="et-EE" baseline="0" dirty="0" err="1"/>
              <a:t>developing</a:t>
            </a:r>
            <a:r>
              <a:rPr lang="et-EE" baseline="0" dirty="0"/>
              <a:t> a MOOC on Auditing </a:t>
            </a:r>
            <a:r>
              <a:rPr lang="et-EE" baseline="0" dirty="0" err="1"/>
              <a:t>Water</a:t>
            </a:r>
            <a:r>
              <a:rPr lang="et-EE" baseline="0" dirty="0"/>
              <a:t> </a:t>
            </a:r>
            <a:r>
              <a:rPr lang="et-EE" baseline="0" dirty="0" err="1"/>
              <a:t>Issues</a:t>
            </a:r>
            <a:r>
              <a:rPr lang="et-EE" baseline="0" dirty="0"/>
              <a:t>. Project </a:t>
            </a:r>
            <a:r>
              <a:rPr lang="et-EE" baseline="0" dirty="0" err="1"/>
              <a:t>partners</a:t>
            </a:r>
            <a:r>
              <a:rPr lang="et-EE" baseline="0" dirty="0"/>
              <a:t> are </a:t>
            </a:r>
            <a:r>
              <a:rPr lang="et-EE" baseline="0" dirty="0" err="1"/>
              <a:t>from</a:t>
            </a:r>
            <a:r>
              <a:rPr lang="et-EE" baseline="0" dirty="0"/>
              <a:t> </a:t>
            </a:r>
            <a:r>
              <a:rPr lang="et-EE" baseline="0" dirty="0" err="1"/>
              <a:t>several</a:t>
            </a:r>
            <a:r>
              <a:rPr lang="et-EE" baseline="0" dirty="0"/>
              <a:t> EUROSAI WGEA </a:t>
            </a:r>
            <a:r>
              <a:rPr lang="et-EE" baseline="0" dirty="0" err="1"/>
              <a:t>member</a:t>
            </a:r>
            <a:r>
              <a:rPr lang="et-EE" baseline="0" dirty="0"/>
              <a:t> SAIs. </a:t>
            </a:r>
            <a:r>
              <a:rPr lang="et-EE" baseline="0" dirty="0" err="1"/>
              <a:t>The</a:t>
            </a:r>
            <a:r>
              <a:rPr lang="et-EE" baseline="0" dirty="0"/>
              <a:t> MOOC </a:t>
            </a:r>
            <a:r>
              <a:rPr lang="et-EE" baseline="0" dirty="0" err="1"/>
              <a:t>will</a:t>
            </a:r>
            <a:r>
              <a:rPr lang="et-EE" baseline="0" dirty="0"/>
              <a:t> present </a:t>
            </a:r>
            <a:r>
              <a:rPr lang="et-EE" baseline="0" dirty="0" err="1"/>
              <a:t>pressures</a:t>
            </a:r>
            <a:r>
              <a:rPr lang="et-EE" baseline="0" dirty="0"/>
              <a:t> </a:t>
            </a:r>
            <a:r>
              <a:rPr lang="et-EE" baseline="0" dirty="0" err="1"/>
              <a:t>that</a:t>
            </a:r>
            <a:r>
              <a:rPr lang="et-EE" baseline="0" dirty="0"/>
              <a:t> </a:t>
            </a:r>
            <a:r>
              <a:rPr lang="et-EE" baseline="0" dirty="0" err="1"/>
              <a:t>endanger</a:t>
            </a:r>
            <a:r>
              <a:rPr lang="et-EE" baseline="0" dirty="0"/>
              <a:t> </a:t>
            </a:r>
            <a:r>
              <a:rPr lang="et-EE" baseline="0" dirty="0" err="1"/>
              <a:t>freshwater</a:t>
            </a:r>
            <a:r>
              <a:rPr lang="et-EE" baseline="0" dirty="0"/>
              <a:t> (</a:t>
            </a:r>
            <a:r>
              <a:rPr lang="et-EE" baseline="0" dirty="0" err="1"/>
              <a:t>such</a:t>
            </a:r>
            <a:r>
              <a:rPr lang="et-EE" baseline="0" dirty="0"/>
              <a:t> </a:t>
            </a:r>
            <a:r>
              <a:rPr lang="et-EE" baseline="0" dirty="0" err="1"/>
              <a:t>as</a:t>
            </a:r>
            <a:r>
              <a:rPr lang="et-EE" baseline="0" dirty="0"/>
              <a:t> </a:t>
            </a:r>
            <a:r>
              <a:rPr lang="et-EE" baseline="0" dirty="0" err="1"/>
              <a:t>overuse</a:t>
            </a:r>
            <a:r>
              <a:rPr lang="et-EE" baseline="0" dirty="0"/>
              <a:t>, poor </a:t>
            </a:r>
            <a:r>
              <a:rPr lang="et-EE" baseline="0" dirty="0" err="1"/>
              <a:t>municipal</a:t>
            </a:r>
            <a:r>
              <a:rPr lang="et-EE" baseline="0" dirty="0"/>
              <a:t> </a:t>
            </a:r>
            <a:r>
              <a:rPr lang="et-EE" baseline="0" dirty="0" err="1"/>
              <a:t>water</a:t>
            </a:r>
            <a:r>
              <a:rPr lang="et-EE" baseline="0" dirty="0"/>
              <a:t> </a:t>
            </a:r>
            <a:r>
              <a:rPr lang="et-EE" baseline="0" dirty="0" err="1"/>
              <a:t>management</a:t>
            </a:r>
            <a:r>
              <a:rPr lang="et-EE" baseline="0" dirty="0"/>
              <a:t>, </a:t>
            </a:r>
            <a:r>
              <a:rPr lang="et-EE" baseline="0" dirty="0" err="1"/>
              <a:t>industrial</a:t>
            </a:r>
            <a:r>
              <a:rPr lang="et-EE" baseline="0" dirty="0"/>
              <a:t> </a:t>
            </a:r>
            <a:r>
              <a:rPr lang="et-EE" baseline="0" dirty="0" err="1"/>
              <a:t>use</a:t>
            </a:r>
            <a:r>
              <a:rPr lang="et-EE" baseline="0" dirty="0"/>
              <a:t>, </a:t>
            </a:r>
            <a:r>
              <a:rPr lang="et-EE" baseline="0" dirty="0" err="1"/>
              <a:t>agriculture</a:t>
            </a:r>
            <a:r>
              <a:rPr lang="et-EE" baseline="0" dirty="0"/>
              <a:t>) and </a:t>
            </a:r>
            <a:r>
              <a:rPr lang="et-EE" baseline="0" dirty="0" err="1"/>
              <a:t>actual</a:t>
            </a:r>
            <a:r>
              <a:rPr lang="et-EE" baseline="0" dirty="0"/>
              <a:t> </a:t>
            </a:r>
            <a:r>
              <a:rPr lang="et-EE" baseline="0" dirty="0" err="1"/>
              <a:t>problems</a:t>
            </a:r>
            <a:r>
              <a:rPr lang="et-EE" baseline="0" dirty="0"/>
              <a:t> (</a:t>
            </a:r>
            <a:r>
              <a:rPr lang="et-EE" baseline="0" dirty="0" err="1"/>
              <a:t>such</a:t>
            </a:r>
            <a:r>
              <a:rPr lang="et-EE" baseline="0" dirty="0"/>
              <a:t> </a:t>
            </a:r>
            <a:r>
              <a:rPr lang="et-EE" baseline="0" dirty="0" err="1"/>
              <a:t>as</a:t>
            </a:r>
            <a:r>
              <a:rPr lang="et-EE" baseline="0" dirty="0"/>
              <a:t> </a:t>
            </a:r>
            <a:r>
              <a:rPr lang="et-EE" baseline="0" dirty="0" err="1"/>
              <a:t>limited</a:t>
            </a:r>
            <a:r>
              <a:rPr lang="et-EE" baseline="0" dirty="0"/>
              <a:t> </a:t>
            </a:r>
            <a:r>
              <a:rPr lang="et-EE" baseline="0" dirty="0" err="1"/>
              <a:t>or</a:t>
            </a:r>
            <a:r>
              <a:rPr lang="et-EE" baseline="0" dirty="0"/>
              <a:t> no </a:t>
            </a:r>
            <a:r>
              <a:rPr lang="et-EE" baseline="0" dirty="0" err="1"/>
              <a:t>access</a:t>
            </a:r>
            <a:r>
              <a:rPr lang="et-EE" baseline="0" dirty="0"/>
              <a:t> </a:t>
            </a:r>
            <a:r>
              <a:rPr lang="et-EE" baseline="0" dirty="0" err="1"/>
              <a:t>to</a:t>
            </a:r>
            <a:r>
              <a:rPr lang="et-EE" baseline="0" dirty="0"/>
              <a:t> </a:t>
            </a:r>
            <a:r>
              <a:rPr lang="et-EE" baseline="0" dirty="0" err="1"/>
              <a:t>water</a:t>
            </a:r>
            <a:r>
              <a:rPr lang="et-EE" baseline="0" dirty="0"/>
              <a:t>, </a:t>
            </a:r>
            <a:r>
              <a:rPr lang="et-EE" baseline="0" dirty="0" err="1"/>
              <a:t>water</a:t>
            </a:r>
            <a:r>
              <a:rPr lang="et-EE" baseline="0" dirty="0"/>
              <a:t> </a:t>
            </a:r>
            <a:r>
              <a:rPr lang="et-EE" baseline="0" dirty="0" err="1"/>
              <a:t>pollution</a:t>
            </a:r>
            <a:r>
              <a:rPr lang="et-EE" baseline="0" dirty="0"/>
              <a:t> </a:t>
            </a:r>
            <a:r>
              <a:rPr lang="et-EE" baseline="0" dirty="0" err="1"/>
              <a:t>or</a:t>
            </a:r>
            <a:r>
              <a:rPr lang="et-EE" baseline="0" dirty="0"/>
              <a:t> </a:t>
            </a:r>
            <a:r>
              <a:rPr lang="et-EE" baseline="0" dirty="0" err="1"/>
              <a:t>floods</a:t>
            </a:r>
            <a:r>
              <a:rPr lang="et-EE" baseline="0" dirty="0"/>
              <a:t>). </a:t>
            </a:r>
            <a:r>
              <a:rPr lang="et-EE" baseline="0" dirty="0" err="1"/>
              <a:t>The</a:t>
            </a:r>
            <a:r>
              <a:rPr lang="et-EE" baseline="0" dirty="0"/>
              <a:t> MOOC </a:t>
            </a:r>
            <a:r>
              <a:rPr lang="et-EE" baseline="0" dirty="0" err="1"/>
              <a:t>will</a:t>
            </a:r>
            <a:r>
              <a:rPr lang="et-EE" baseline="0" dirty="0"/>
              <a:t> </a:t>
            </a:r>
            <a:r>
              <a:rPr lang="et-EE" baseline="0" dirty="0" err="1"/>
              <a:t>introduce</a:t>
            </a:r>
            <a:r>
              <a:rPr lang="et-EE" baseline="0" dirty="0"/>
              <a:t> </a:t>
            </a:r>
            <a:r>
              <a:rPr lang="et-EE" baseline="0" dirty="0" err="1"/>
              <a:t>good</a:t>
            </a:r>
            <a:r>
              <a:rPr lang="et-EE" baseline="0" dirty="0"/>
              <a:t> </a:t>
            </a:r>
            <a:r>
              <a:rPr lang="et-EE" baseline="0" dirty="0" err="1"/>
              <a:t>practices</a:t>
            </a:r>
            <a:r>
              <a:rPr lang="et-EE" baseline="0" dirty="0"/>
              <a:t> </a:t>
            </a:r>
            <a:r>
              <a:rPr lang="et-EE" baseline="0" dirty="0" err="1"/>
              <a:t>of</a:t>
            </a:r>
            <a:r>
              <a:rPr lang="et-EE" baseline="0" dirty="0"/>
              <a:t> </a:t>
            </a:r>
            <a:r>
              <a:rPr lang="et-EE" baseline="0" dirty="0" err="1"/>
              <a:t>water</a:t>
            </a:r>
            <a:r>
              <a:rPr lang="et-EE" baseline="0" dirty="0"/>
              <a:t> </a:t>
            </a:r>
            <a:r>
              <a:rPr lang="et-EE" baseline="0" dirty="0" err="1"/>
              <a:t>management</a:t>
            </a:r>
            <a:r>
              <a:rPr lang="et-EE" baseline="0" dirty="0"/>
              <a:t> </a:t>
            </a:r>
            <a:r>
              <a:rPr lang="et-EE" baseline="0" dirty="0" err="1"/>
              <a:t>in</a:t>
            </a:r>
            <a:r>
              <a:rPr lang="et-EE" baseline="0" dirty="0"/>
              <a:t> </a:t>
            </a:r>
            <a:r>
              <a:rPr lang="et-EE" baseline="0" dirty="0" err="1"/>
              <a:t>Europe</a:t>
            </a:r>
            <a:r>
              <a:rPr lang="et-EE" baseline="0" dirty="0"/>
              <a:t>.</a:t>
            </a:r>
          </a:p>
          <a:p>
            <a:r>
              <a:rPr lang="et-EE" baseline="0" dirty="0" err="1"/>
              <a:t>Currently</a:t>
            </a:r>
            <a:r>
              <a:rPr lang="et-EE" baseline="0" dirty="0"/>
              <a:t> </a:t>
            </a:r>
            <a:r>
              <a:rPr lang="et-EE" baseline="0" dirty="0" err="1"/>
              <a:t>we</a:t>
            </a:r>
            <a:r>
              <a:rPr lang="et-EE" baseline="0" dirty="0"/>
              <a:t> are </a:t>
            </a:r>
            <a:r>
              <a:rPr lang="et-EE" baseline="0" dirty="0" err="1"/>
              <a:t>developing</a:t>
            </a:r>
            <a:r>
              <a:rPr lang="et-EE" baseline="0" dirty="0"/>
              <a:t> </a:t>
            </a:r>
            <a:r>
              <a:rPr lang="et-EE" baseline="0" dirty="0" err="1"/>
              <a:t>the</a:t>
            </a:r>
            <a:r>
              <a:rPr lang="et-EE" baseline="0" dirty="0"/>
              <a:t> </a:t>
            </a:r>
            <a:r>
              <a:rPr lang="et-EE" baseline="0" dirty="0" err="1"/>
              <a:t>structure</a:t>
            </a:r>
            <a:r>
              <a:rPr lang="et-EE" baseline="0" dirty="0"/>
              <a:t> </a:t>
            </a:r>
            <a:r>
              <a:rPr lang="et-EE" baseline="0" dirty="0" err="1"/>
              <a:t>of</a:t>
            </a:r>
            <a:r>
              <a:rPr lang="et-EE" baseline="0" dirty="0"/>
              <a:t> </a:t>
            </a:r>
            <a:r>
              <a:rPr lang="et-EE" baseline="0" dirty="0" err="1"/>
              <a:t>the</a:t>
            </a:r>
            <a:r>
              <a:rPr lang="et-EE" baseline="0" dirty="0"/>
              <a:t> MOOC and </a:t>
            </a:r>
            <a:r>
              <a:rPr lang="et-EE" baseline="0" dirty="0" err="1"/>
              <a:t>dividing</a:t>
            </a:r>
            <a:r>
              <a:rPr lang="et-EE" baseline="0" dirty="0"/>
              <a:t> </a:t>
            </a:r>
            <a:r>
              <a:rPr lang="et-EE" baseline="0" dirty="0" err="1"/>
              <a:t>responsibilities</a:t>
            </a:r>
            <a:r>
              <a:rPr lang="et-EE" baseline="0" dirty="0"/>
              <a:t> </a:t>
            </a:r>
            <a:r>
              <a:rPr lang="et-EE" baseline="0" dirty="0" err="1"/>
              <a:t>between</a:t>
            </a:r>
            <a:r>
              <a:rPr lang="et-EE" baseline="0" dirty="0"/>
              <a:t> </a:t>
            </a:r>
            <a:r>
              <a:rPr lang="et-EE" baseline="0" dirty="0" err="1"/>
              <a:t>the</a:t>
            </a:r>
            <a:r>
              <a:rPr lang="et-EE" baseline="0" dirty="0"/>
              <a:t> </a:t>
            </a:r>
            <a:r>
              <a:rPr lang="et-EE" baseline="0" dirty="0" err="1"/>
              <a:t>project</a:t>
            </a:r>
            <a:r>
              <a:rPr lang="et-EE" baseline="0" dirty="0"/>
              <a:t> </a:t>
            </a:r>
            <a:r>
              <a:rPr lang="et-EE" baseline="0" dirty="0" err="1"/>
              <a:t>partners</a:t>
            </a:r>
            <a:r>
              <a:rPr lang="et-EE" baseline="0" dirty="0"/>
              <a:t>. </a:t>
            </a:r>
            <a:r>
              <a:rPr lang="et-EE" baseline="0" dirty="0" err="1"/>
              <a:t>The</a:t>
            </a:r>
            <a:r>
              <a:rPr lang="et-EE" baseline="0" dirty="0"/>
              <a:t> MOOC </a:t>
            </a:r>
            <a:r>
              <a:rPr lang="et-EE" baseline="0" dirty="0" err="1"/>
              <a:t>should</a:t>
            </a:r>
            <a:r>
              <a:rPr lang="et-EE" baseline="0" dirty="0"/>
              <a:t> </a:t>
            </a:r>
            <a:r>
              <a:rPr lang="et-EE" baseline="0" dirty="0" err="1"/>
              <a:t>be</a:t>
            </a:r>
            <a:r>
              <a:rPr lang="et-EE" baseline="0" dirty="0"/>
              <a:t> </a:t>
            </a:r>
            <a:r>
              <a:rPr lang="et-EE" baseline="0" dirty="0" err="1"/>
              <a:t>launched</a:t>
            </a:r>
            <a:r>
              <a:rPr lang="et-EE" baseline="0" dirty="0"/>
              <a:t> </a:t>
            </a:r>
            <a:r>
              <a:rPr lang="et-EE" baseline="0" dirty="0" err="1"/>
              <a:t>in</a:t>
            </a:r>
            <a:r>
              <a:rPr lang="et-EE" baseline="0" dirty="0"/>
              <a:t> </a:t>
            </a:r>
            <a:r>
              <a:rPr lang="et-EE" baseline="0" dirty="0" err="1"/>
              <a:t>the</a:t>
            </a:r>
            <a:r>
              <a:rPr lang="et-EE" baseline="0" dirty="0"/>
              <a:t> </a:t>
            </a:r>
            <a:r>
              <a:rPr lang="et-EE" baseline="0" dirty="0" err="1"/>
              <a:t>second</a:t>
            </a:r>
            <a:r>
              <a:rPr lang="et-EE" baseline="0" dirty="0"/>
              <a:t> </a:t>
            </a:r>
            <a:r>
              <a:rPr lang="et-EE" baseline="0" dirty="0" err="1"/>
              <a:t>half</a:t>
            </a:r>
            <a:r>
              <a:rPr lang="et-EE" baseline="0" dirty="0"/>
              <a:t> on 2018.</a:t>
            </a:r>
          </a:p>
          <a:p>
            <a:endParaRPr lang="et-EE" baseline="0" dirty="0"/>
          </a:p>
          <a:p>
            <a:r>
              <a:rPr lang="et-EE" i="1" baseline="0" dirty="0"/>
              <a:t>Projektipartnerid erinevates funktsioonides: nt Austria, Belgia, Küpros reaalselt kirjutavad mingeid teooria osi; mitmed SAId panustavad auditinäidetega; mõned on valmis materjali kommenteerima; lisaks on testgrupp, kes on n-ö viimane kvaliteedikontroll, kui juba kogu materjal, ülesanded ja testid </a:t>
            </a:r>
            <a:r>
              <a:rPr lang="et-EE" i="1" baseline="0" dirty="0" err="1"/>
              <a:t>Moodle’isse</a:t>
            </a:r>
            <a:r>
              <a:rPr lang="et-EE" i="1" baseline="0" dirty="0"/>
              <a:t> sisestatud.</a:t>
            </a:r>
          </a:p>
          <a:p>
            <a:endParaRPr lang="et-EE" b="0" i="1" baseline="0" dirty="0"/>
          </a:p>
          <a:p>
            <a:r>
              <a:rPr lang="et-EE" b="0" i="0" baseline="0" dirty="0"/>
              <a:t>INTOSAI WGEA </a:t>
            </a:r>
            <a:r>
              <a:rPr lang="et-EE" b="0" i="0" baseline="0" dirty="0" err="1"/>
              <a:t>project</a:t>
            </a:r>
            <a:r>
              <a:rPr lang="et-EE" b="0" i="0" baseline="0" dirty="0"/>
              <a:t> </a:t>
            </a:r>
            <a:r>
              <a:rPr lang="et-EE" b="0" i="0" baseline="0" dirty="0" err="1"/>
              <a:t>is</a:t>
            </a:r>
            <a:r>
              <a:rPr lang="et-EE" b="0" i="0" baseline="0" dirty="0"/>
              <a:t> </a:t>
            </a:r>
            <a:r>
              <a:rPr lang="et-EE" b="0" i="0" baseline="0" dirty="0" err="1"/>
              <a:t>also</a:t>
            </a:r>
            <a:r>
              <a:rPr lang="et-EE" b="0" i="0" baseline="0" dirty="0"/>
              <a:t> </a:t>
            </a:r>
            <a:r>
              <a:rPr lang="et-EE" b="0" i="0" baseline="0" dirty="0" err="1"/>
              <a:t>led</a:t>
            </a:r>
            <a:r>
              <a:rPr lang="et-EE" b="0" i="0" baseline="0" dirty="0"/>
              <a:t> </a:t>
            </a:r>
            <a:r>
              <a:rPr lang="et-EE" b="0" i="0" baseline="0" dirty="0" err="1"/>
              <a:t>by</a:t>
            </a:r>
            <a:r>
              <a:rPr lang="et-EE" b="0" i="0" baseline="0" dirty="0"/>
              <a:t> SAI Estonia. </a:t>
            </a:r>
            <a:r>
              <a:rPr lang="et-EE" b="0" i="0" baseline="0" dirty="0" err="1"/>
              <a:t>The</a:t>
            </a:r>
            <a:r>
              <a:rPr lang="et-EE" b="0" i="0" baseline="0" dirty="0"/>
              <a:t> </a:t>
            </a:r>
            <a:r>
              <a:rPr lang="et-EE" b="0" i="0" baseline="0" dirty="0" err="1"/>
              <a:t>project</a:t>
            </a:r>
            <a:r>
              <a:rPr lang="et-EE" b="0" i="0" baseline="0" dirty="0"/>
              <a:t> </a:t>
            </a:r>
            <a:r>
              <a:rPr lang="et-EE" b="0" i="0" baseline="0" dirty="0" err="1"/>
              <a:t>plan</a:t>
            </a:r>
            <a:r>
              <a:rPr lang="et-EE" b="0" i="0" baseline="0" dirty="0"/>
              <a:t> </a:t>
            </a:r>
            <a:r>
              <a:rPr lang="et-EE" b="0" i="0" baseline="0" dirty="0" err="1"/>
              <a:t>has</a:t>
            </a:r>
            <a:r>
              <a:rPr lang="et-EE" b="0" i="0" baseline="0" dirty="0"/>
              <a:t> </a:t>
            </a:r>
            <a:r>
              <a:rPr lang="et-EE" b="0" i="0" baseline="0" dirty="0" err="1"/>
              <a:t>been</a:t>
            </a:r>
            <a:r>
              <a:rPr lang="et-EE" b="0" i="0" baseline="0" dirty="0"/>
              <a:t> </a:t>
            </a:r>
            <a:r>
              <a:rPr lang="et-EE" b="0" i="0" baseline="0" dirty="0" err="1"/>
              <a:t>submitted</a:t>
            </a:r>
            <a:r>
              <a:rPr lang="et-EE" b="0" i="0" baseline="0" dirty="0"/>
              <a:t> </a:t>
            </a:r>
            <a:r>
              <a:rPr lang="et-EE" b="0" i="0" baseline="0" dirty="0" err="1"/>
              <a:t>for</a:t>
            </a:r>
            <a:r>
              <a:rPr lang="et-EE" b="0" i="0" baseline="0" dirty="0"/>
              <a:t> </a:t>
            </a:r>
            <a:r>
              <a:rPr lang="et-EE" b="0" i="0" baseline="0" dirty="0" err="1"/>
              <a:t>the</a:t>
            </a:r>
            <a:r>
              <a:rPr lang="et-EE" b="0" i="0" baseline="0" dirty="0"/>
              <a:t> INTOSAI WGEA </a:t>
            </a:r>
            <a:r>
              <a:rPr lang="et-EE" b="0" i="0" baseline="0" dirty="0" err="1"/>
              <a:t>Steering</a:t>
            </a:r>
            <a:r>
              <a:rPr lang="et-EE" b="0" i="0" baseline="0" dirty="0"/>
              <a:t> </a:t>
            </a:r>
            <a:r>
              <a:rPr lang="et-EE" b="0" i="0" baseline="0" dirty="0" err="1"/>
              <a:t>Committee</a:t>
            </a:r>
            <a:r>
              <a:rPr lang="et-EE" b="0" i="0" baseline="0" dirty="0"/>
              <a:t> </a:t>
            </a:r>
            <a:r>
              <a:rPr lang="et-EE" b="0" i="0" baseline="0" dirty="0" err="1"/>
              <a:t>members</a:t>
            </a:r>
            <a:r>
              <a:rPr lang="et-EE" b="0" i="0" baseline="0" dirty="0"/>
              <a:t> </a:t>
            </a:r>
            <a:r>
              <a:rPr lang="et-EE" b="0" i="0" baseline="0" dirty="0" err="1"/>
              <a:t>for</a:t>
            </a:r>
            <a:r>
              <a:rPr lang="et-EE" b="0" i="0" baseline="0" dirty="0"/>
              <a:t> </a:t>
            </a:r>
            <a:r>
              <a:rPr lang="et-EE" b="0" i="0" baseline="0" dirty="0" err="1"/>
              <a:t>commenting</a:t>
            </a:r>
            <a:r>
              <a:rPr lang="et-EE" b="0" i="0" baseline="0" dirty="0"/>
              <a:t> and </a:t>
            </a:r>
            <a:r>
              <a:rPr lang="et-EE" b="0" i="0" baseline="0" dirty="0" err="1"/>
              <a:t>will</a:t>
            </a:r>
            <a:r>
              <a:rPr lang="et-EE" b="0" i="0" baseline="0" dirty="0"/>
              <a:t> </a:t>
            </a:r>
            <a:r>
              <a:rPr lang="et-EE" b="0" i="0" baseline="0" dirty="0" err="1"/>
              <a:t>be</a:t>
            </a:r>
            <a:r>
              <a:rPr lang="et-EE" b="0" i="0" baseline="0" dirty="0"/>
              <a:t> </a:t>
            </a:r>
            <a:r>
              <a:rPr lang="et-EE" b="0" i="0" baseline="0" dirty="0" err="1"/>
              <a:t>approved</a:t>
            </a:r>
            <a:r>
              <a:rPr lang="et-EE" b="0" i="0" baseline="0" dirty="0"/>
              <a:t> </a:t>
            </a:r>
            <a:r>
              <a:rPr lang="et-EE" b="0" i="0" baseline="0" dirty="0" err="1"/>
              <a:t>in</a:t>
            </a:r>
            <a:r>
              <a:rPr lang="et-EE" b="0" i="0" baseline="0" dirty="0"/>
              <a:t> </a:t>
            </a:r>
            <a:r>
              <a:rPr lang="et-EE" b="0" i="0" baseline="0" dirty="0" err="1"/>
              <a:t>the</a:t>
            </a:r>
            <a:r>
              <a:rPr lang="et-EE" b="0" i="0" baseline="0" dirty="0"/>
              <a:t> SC meeting </a:t>
            </a:r>
            <a:r>
              <a:rPr lang="et-EE" b="0" i="0" baseline="0" dirty="0" err="1"/>
              <a:t>in</a:t>
            </a:r>
            <a:r>
              <a:rPr lang="et-EE" b="0" i="0" baseline="0" dirty="0"/>
              <a:t> September (11-14 Sept </a:t>
            </a:r>
            <a:r>
              <a:rPr lang="et-EE" b="0" i="0" baseline="0" dirty="0" err="1"/>
              <a:t>in</a:t>
            </a:r>
            <a:r>
              <a:rPr lang="et-EE" b="0" i="0" baseline="0" dirty="0"/>
              <a:t> Washington).</a:t>
            </a:r>
          </a:p>
          <a:p>
            <a:endParaRPr lang="et-EE" b="0" i="0" baseline="0" dirty="0"/>
          </a:p>
          <a:p>
            <a:r>
              <a:rPr lang="et-EE" b="0" i="1" baseline="0" dirty="0"/>
              <a:t>Sellel projektil hetkel teisi partnereid ei olegi. SC liikmed peavad nagunii kõik projektid läbi lugema, seega nemad on hiljem ka kommenteerija rollis.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51188F-06AA-4DCF-9678-FF07EA13B00F}" type="slidenum">
              <a:rPr lang="et-EE" smtClean="0"/>
              <a:pPr/>
              <a:t>6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3551484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European Credit Transfer System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(ECTS</a:t>
            </a:r>
            <a:r>
              <a:rPr lang="et-E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), 26 h</a:t>
            </a:r>
            <a:endParaRPr lang="et-EE" b="0" i="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51188F-06AA-4DCF-9678-FF07EA13B00F}" type="slidenum">
              <a:rPr lang="et-EE" smtClean="0"/>
              <a:pPr/>
              <a:t>7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757604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t-EE" b="0" i="1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51188F-06AA-4DCF-9678-FF07EA13B00F}" type="slidenum">
              <a:rPr lang="et-EE" smtClean="0"/>
              <a:pPr/>
              <a:t>9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9905972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t-EE" b="0" i="1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51188F-06AA-4DCF-9678-FF07EA13B00F}" type="slidenum">
              <a:rPr lang="et-EE" smtClean="0"/>
              <a:pPr/>
              <a:t>10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6130641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t-EE" dirty="0"/>
              <a:t>http://www.ecb-check.net/criteria-2/</a:t>
            </a:r>
          </a:p>
          <a:p>
            <a:r>
              <a:rPr lang="et-EE" dirty="0" err="1"/>
              <a:t>Self</a:t>
            </a:r>
            <a:r>
              <a:rPr lang="et-EE" dirty="0"/>
              <a:t>- assesemnt, </a:t>
            </a:r>
            <a:r>
              <a:rPr lang="et-EE" dirty="0" err="1"/>
              <a:t>cerification</a:t>
            </a: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DE40E0A-916F-4412-AF0D-8E7CE49AB16C}" type="slidenum">
              <a:rPr lang="et-EE" smtClean="0"/>
              <a:pPr>
                <a:defRPr/>
              </a:pPr>
              <a:t>12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1442605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t-EE" dirty="0" err="1"/>
              <a:t>Thank</a:t>
            </a:r>
            <a:r>
              <a:rPr lang="et-EE" dirty="0"/>
              <a:t> </a:t>
            </a:r>
            <a:r>
              <a:rPr lang="et-EE" dirty="0" err="1"/>
              <a:t>you</a:t>
            </a:r>
            <a:r>
              <a:rPr lang="et-EE" dirty="0"/>
              <a:t> </a:t>
            </a:r>
            <a:r>
              <a:rPr lang="et-EE" dirty="0" err="1"/>
              <a:t>project</a:t>
            </a:r>
            <a:r>
              <a:rPr lang="et-EE" dirty="0"/>
              <a:t> </a:t>
            </a:r>
            <a:r>
              <a:rPr lang="et-EE" dirty="0" err="1"/>
              <a:t>partners</a:t>
            </a:r>
            <a:r>
              <a:rPr lang="et-EE" dirty="0"/>
              <a:t>, </a:t>
            </a:r>
            <a:r>
              <a:rPr lang="et-EE" dirty="0" err="1"/>
              <a:t>contributors</a:t>
            </a:r>
            <a:r>
              <a:rPr lang="et-EE" dirty="0"/>
              <a:t>, </a:t>
            </a:r>
            <a:r>
              <a:rPr lang="et-EE" dirty="0" err="1"/>
              <a:t>case</a:t>
            </a:r>
            <a:r>
              <a:rPr lang="et-EE" dirty="0"/>
              <a:t> </a:t>
            </a:r>
            <a:r>
              <a:rPr lang="et-EE" dirty="0" err="1"/>
              <a:t>providers</a:t>
            </a:r>
            <a:r>
              <a:rPr lang="et-EE" dirty="0"/>
              <a:t>, dr Speck, Jill, INTOSAI WGEA </a:t>
            </a:r>
            <a:r>
              <a:rPr lang="et-EE" dirty="0" err="1"/>
              <a:t>Secretariat</a:t>
            </a: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DE40E0A-916F-4412-AF0D-8E7CE49AB16C}" type="slidenum">
              <a:rPr lang="et-EE" smtClean="0"/>
              <a:pPr>
                <a:defRPr/>
              </a:pPr>
              <a:t>14</a:t>
            </a:fld>
            <a:endParaRPr lang="et-E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5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743200"/>
            <a:ext cx="7772400" cy="762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t-EE"/>
              <a:t>Pealkiri</a:t>
            </a:r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23025" y="917575"/>
            <a:ext cx="1943100" cy="51784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3725" y="917575"/>
            <a:ext cx="5676900" cy="51784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3725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56125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593725" y="917575"/>
            <a:ext cx="7772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t-EE"/>
              <a:t>Pealkiri</a:t>
            </a:r>
            <a:endParaRPr lang="en-GB"/>
          </a:p>
        </p:txBody>
      </p:sp>
      <p:sp>
        <p:nvSpPr>
          <p:cNvPr id="2051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593725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t-EE"/>
              <a:t>Sisutekst</a:t>
            </a:r>
            <a:endParaRPr lang="en-GB"/>
          </a:p>
          <a:p>
            <a:pPr lvl="1"/>
            <a:r>
              <a:rPr lang="et-EE"/>
              <a:t>Teine aste</a:t>
            </a:r>
            <a:endParaRPr lang="en-GB"/>
          </a:p>
          <a:p>
            <a:pPr lvl="2"/>
            <a:r>
              <a:rPr lang="et-EE"/>
              <a:t>Kolmas aste</a:t>
            </a:r>
            <a:endParaRPr lang="en-GB"/>
          </a:p>
          <a:p>
            <a:pPr lvl="3"/>
            <a:r>
              <a:rPr lang="et-EE"/>
              <a:t>Neljas aste</a:t>
            </a:r>
            <a:endParaRPr lang="en-GB"/>
          </a:p>
          <a:p>
            <a:pPr lvl="4"/>
            <a:r>
              <a:rPr lang="et-EE"/>
              <a:t>Viies aste</a:t>
            </a:r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336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3366"/>
          </a:solidFill>
          <a:latin typeface="Arial" charset="0"/>
          <a:cs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3366"/>
          </a:solidFill>
          <a:latin typeface="Arial" charset="0"/>
          <a:cs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3366"/>
          </a:solidFill>
          <a:latin typeface="Arial" charset="0"/>
          <a:cs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3366"/>
          </a:solidFill>
          <a:latin typeface="Arial" charset="0"/>
          <a:cs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003366"/>
          </a:solidFill>
          <a:latin typeface="Arial" charset="0"/>
          <a:cs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003366"/>
          </a:solidFill>
          <a:latin typeface="Arial" charset="0"/>
          <a:cs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003366"/>
          </a:solidFill>
          <a:latin typeface="Arial" charset="0"/>
          <a:cs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003366"/>
          </a:solidFill>
          <a:latin typeface="Arial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00336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rgbClr val="003366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rgbClr val="003366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rgbClr val="003366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rgbClr val="003366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003366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003366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003366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00336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6.png"/><Relationship Id="rId2" Type="http://schemas.openxmlformats.org/officeDocument/2006/relationships/video" Target="file:///\\pott\Docs\Puhver\Videod%20Aafikasse\Minut%20igast%20videost\Video%201.mp4" TargetMode="External"/><Relationship Id="rId1" Type="http://schemas.microsoft.com/office/2007/relationships/media" Target="file:///\\pott\Docs\Puhver\Videod%20Aafikasse\Minut%20igast%20videost\Video%201.mp4" TargetMode="External"/><Relationship Id="rId6" Type="http://schemas.openxmlformats.org/officeDocument/2006/relationships/image" Target="../media/image5.png"/><Relationship Id="rId5" Type="http://schemas.openxmlformats.org/officeDocument/2006/relationships/hyperlink" Target="http://www.moocs.ut.ee/" TargetMode="External"/><Relationship Id="rId4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7.xml"/><Relationship Id="rId7" Type="http://schemas.openxmlformats.org/officeDocument/2006/relationships/hyperlink" Target="http://www.moocs.ut.ee/" TargetMode="External"/><Relationship Id="rId2" Type="http://schemas.openxmlformats.org/officeDocument/2006/relationships/video" Target="file:///\\pott\Docs\Puhver\Videod%20Aafikasse\v&#228;hendatud\Video%202.%20Different%20types%20of%20infrastructure,%20their%20importance%20in%20governance%20and%20auditing.mp4" TargetMode="External"/><Relationship Id="rId1" Type="http://schemas.microsoft.com/office/2007/relationships/media" Target="file:///\\pott\Docs\Puhver\Videod%20Aafikasse\v&#228;hendatud\Video%202.%20Different%20types%20of%20infrastructure,%20their%20importance%20in%20governance%20and%20auditing.mp4" TargetMode="External"/><Relationship Id="rId6" Type="http://schemas.openxmlformats.org/officeDocument/2006/relationships/image" Target="../media/image7.png"/><Relationship Id="rId5" Type="http://schemas.openxmlformats.org/officeDocument/2006/relationships/hyperlink" Target="https://sisu.ut.ee/env-infra/avaleht" TargetMode="External"/><Relationship Id="rId4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 sz="quarter"/>
          </p:nvPr>
        </p:nvSpPr>
        <p:spPr>
          <a:xfrm>
            <a:off x="683568" y="3284984"/>
            <a:ext cx="7772400" cy="762000"/>
          </a:xfrm>
        </p:spPr>
        <p:txBody>
          <a:bodyPr/>
          <a:lstStyle/>
          <a:p>
            <a:r>
              <a:rPr lang="en-US" dirty="0"/>
              <a:t>Training Tool by creating an e-learning course (</a:t>
            </a:r>
            <a:r>
              <a:rPr lang="en-US" dirty="0" err="1"/>
              <a:t>Massiv</a:t>
            </a:r>
            <a:r>
              <a:rPr lang="et-EE" dirty="0"/>
              <a:t>e</a:t>
            </a:r>
            <a:r>
              <a:rPr lang="en-US" dirty="0"/>
              <a:t>  Open Online Course/MOOC) on waste management</a:t>
            </a:r>
            <a:r>
              <a:rPr lang="et-EE" dirty="0"/>
              <a:t/>
            </a:r>
            <a:br>
              <a:rPr lang="et-EE" dirty="0"/>
            </a:br>
            <a:r>
              <a:rPr lang="et-EE" dirty="0"/>
              <a:t/>
            </a:r>
            <a:br>
              <a:rPr lang="et-EE" dirty="0"/>
            </a:br>
            <a:r>
              <a:rPr lang="et-EE" b="0" dirty="0"/>
              <a:t>Project </a:t>
            </a:r>
            <a:r>
              <a:rPr lang="et-EE" b="0" dirty="0" err="1"/>
              <a:t>plan</a:t>
            </a:r>
            <a:r>
              <a:rPr lang="et-EE" b="0" dirty="0"/>
              <a:t> (2.3 e)</a:t>
            </a:r>
            <a:br>
              <a:rPr lang="et-EE" b="0" dirty="0"/>
            </a:br>
            <a:r>
              <a:rPr lang="et-EE" sz="2000" b="0" dirty="0"/>
              <a:t/>
            </a:r>
            <a:br>
              <a:rPr lang="et-EE" sz="2000" b="0" dirty="0"/>
            </a:br>
            <a:r>
              <a:rPr lang="et-EE" sz="2000" b="0" dirty="0"/>
              <a:t>Viire Viss</a:t>
            </a:r>
            <a:br>
              <a:rPr lang="et-EE" sz="2000" b="0" dirty="0"/>
            </a:br>
            <a:r>
              <a:rPr lang="et-EE" sz="2000" b="0" dirty="0"/>
              <a:t/>
            </a:r>
            <a:br>
              <a:rPr lang="et-EE" sz="2000" b="0" dirty="0"/>
            </a:br>
            <a:r>
              <a:rPr lang="en-US" sz="2000" b="0" dirty="0"/>
              <a:t>INTOSAI </a:t>
            </a:r>
            <a:r>
              <a:rPr lang="en-GB" sz="2000" b="0" dirty="0"/>
              <a:t>WGEA Steering Committee meeting</a:t>
            </a:r>
            <a:br>
              <a:rPr lang="en-GB" sz="2000" b="0" dirty="0"/>
            </a:br>
            <a:r>
              <a:rPr lang="en-GB" sz="2000" b="0" dirty="0"/>
              <a:t>11–14 September 2017, Washington </a:t>
            </a:r>
            <a:r>
              <a:rPr lang="et-EE" sz="2000" b="0" dirty="0"/>
              <a:t>DC, USA</a:t>
            </a:r>
            <a:br>
              <a:rPr lang="et-EE" sz="2000" b="0" dirty="0"/>
            </a:br>
            <a:r>
              <a:rPr lang="et-EE" sz="2000" b="0" dirty="0"/>
              <a:t/>
            </a:r>
            <a:br>
              <a:rPr lang="et-EE" sz="2000" b="0" dirty="0"/>
            </a:br>
            <a:r>
              <a:rPr lang="et-EE" sz="2000" b="0" dirty="0"/>
              <a:t/>
            </a:r>
            <a:br>
              <a:rPr lang="et-EE" sz="2000" b="0" dirty="0"/>
            </a:br>
            <a:r>
              <a:rPr lang="et-EE" sz="2000" b="0" dirty="0"/>
              <a:t/>
            </a:r>
            <a:br>
              <a:rPr lang="et-EE" sz="2000" b="0" dirty="0"/>
            </a:br>
            <a:endParaRPr lang="et-EE" sz="2000" b="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C654B49-502E-4920-9031-5DC5C5F226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3888" y="5517232"/>
            <a:ext cx="1688278" cy="71939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86882" y="1844824"/>
            <a:ext cx="8229600" cy="4813995"/>
          </a:xfrm>
        </p:spPr>
        <p:txBody>
          <a:bodyPr/>
          <a:lstStyle/>
          <a:p>
            <a:r>
              <a:rPr lang="en-GB" sz="2400" dirty="0"/>
              <a:t>From general to more detailed information</a:t>
            </a:r>
          </a:p>
          <a:p>
            <a:r>
              <a:rPr lang="en-GB" sz="2400" dirty="0"/>
              <a:t>Link to SDGs</a:t>
            </a:r>
          </a:p>
          <a:p>
            <a:r>
              <a:rPr lang="en-GB" sz="2400" dirty="0"/>
              <a:t>Governance tools and </a:t>
            </a:r>
            <a:r>
              <a:rPr lang="en-GB" sz="2400" dirty="0" err="1"/>
              <a:t>aud</a:t>
            </a:r>
            <a:r>
              <a:rPr lang="et-EE" sz="2400" dirty="0"/>
              <a:t>i</a:t>
            </a:r>
            <a:r>
              <a:rPr lang="en-GB" sz="2400" dirty="0"/>
              <a:t>ting met</a:t>
            </a:r>
            <a:r>
              <a:rPr lang="et-EE" sz="2400" dirty="0"/>
              <a:t>h</a:t>
            </a:r>
            <a:r>
              <a:rPr lang="en-GB" sz="2400" dirty="0" err="1"/>
              <a:t>ods</a:t>
            </a:r>
            <a:endParaRPr lang="en-GB" sz="2400" dirty="0"/>
          </a:p>
          <a:p>
            <a:r>
              <a:rPr lang="en-GB" sz="2400" dirty="0"/>
              <a:t>Based on the </a:t>
            </a:r>
            <a:r>
              <a:rPr lang="et-EE" sz="2400" dirty="0"/>
              <a:t>INTOSAI WGEA </a:t>
            </a:r>
            <a:r>
              <a:rPr lang="en-GB" sz="2400" dirty="0"/>
              <a:t>waste guide, but not only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endParaRPr lang="en-GB" sz="2400" dirty="0"/>
          </a:p>
          <a:p>
            <a:r>
              <a:rPr lang="en-GB" sz="2400" dirty="0"/>
              <a:t>3 to 4 modules</a:t>
            </a:r>
          </a:p>
          <a:p>
            <a:r>
              <a:rPr lang="en-GB" sz="2400" dirty="0"/>
              <a:t>Exercises (self-check)</a:t>
            </a:r>
          </a:p>
          <a:p>
            <a:r>
              <a:rPr lang="en-GB" sz="2400" dirty="0"/>
              <a:t>Test </a:t>
            </a:r>
          </a:p>
          <a:p>
            <a:endParaRPr lang="et-EE" sz="2400" dirty="0"/>
          </a:p>
          <a:p>
            <a:pPr marL="457200" lvl="1" indent="0">
              <a:buNone/>
            </a:pPr>
            <a:endParaRPr lang="et-EE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75202" y="809956"/>
            <a:ext cx="7499176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Scope</a:t>
            </a:r>
            <a:r>
              <a:rPr kumimoji="0" lang="et-EE" sz="2800" b="1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/ </a:t>
            </a:r>
            <a:r>
              <a:rPr kumimoji="0" lang="et-EE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structure</a:t>
            </a:r>
            <a:endParaRPr kumimoji="0" lang="et-EE" sz="2800" b="1" i="0" u="none" strike="noStrike" kern="120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6187714-F5C4-4059-8BB1-AD66E46618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4005064"/>
            <a:ext cx="1575817" cy="157581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F9E0BF7-0CB8-46A6-B630-03697F518B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87770" y="5102027"/>
            <a:ext cx="1565503" cy="1556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388303"/>
      </p:ext>
    </p:extLst>
  </p:cSld>
  <p:clrMapOvr>
    <a:masterClrMapping/>
  </p:clrMapOvr>
  <p:transition spd="med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A61E8B-EFE9-4CC9-B2C9-50575B805A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3725" y="917575"/>
            <a:ext cx="7772400" cy="639217"/>
          </a:xfrm>
        </p:spPr>
        <p:txBody>
          <a:bodyPr/>
          <a:lstStyle/>
          <a:p>
            <a:pPr algn="ctr"/>
            <a:r>
              <a:rPr lang="et-EE" dirty="0" err="1"/>
              <a:t>Methodology</a:t>
            </a:r>
            <a:endParaRPr lang="et-E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059DEB-4AD4-4085-AC1A-1D22E97F52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3725" y="1700808"/>
            <a:ext cx="7772400" cy="4395192"/>
          </a:xfrm>
        </p:spPr>
        <p:txBody>
          <a:bodyPr/>
          <a:lstStyle/>
          <a:p>
            <a:pPr lvl="0"/>
            <a:r>
              <a:rPr lang="en-US" dirty="0"/>
              <a:t>literature review</a:t>
            </a:r>
            <a:endParaRPr lang="et-EE" dirty="0"/>
          </a:p>
          <a:p>
            <a:pPr lvl="0"/>
            <a:r>
              <a:rPr lang="en-US" dirty="0"/>
              <a:t>consultations with experts</a:t>
            </a:r>
            <a:endParaRPr lang="et-EE" dirty="0"/>
          </a:p>
          <a:p>
            <a:pPr lvl="0"/>
            <a:r>
              <a:rPr lang="en-US" dirty="0"/>
              <a:t>use of information presented in the INTOSAI WGEA Guidance Paper on Auditing Waste Management (2016)</a:t>
            </a:r>
            <a:endParaRPr lang="et-EE" dirty="0"/>
          </a:p>
          <a:p>
            <a:pPr lvl="0"/>
            <a:r>
              <a:rPr lang="en-US" dirty="0"/>
              <a:t>getting acquainted with other e-learning tools on waste issues</a:t>
            </a:r>
            <a:endParaRPr lang="et-EE" dirty="0"/>
          </a:p>
          <a:p>
            <a:pPr lvl="0"/>
            <a:r>
              <a:rPr lang="en-US" dirty="0"/>
              <a:t>collecting photos, making videos</a:t>
            </a:r>
            <a:endParaRPr lang="et-EE" dirty="0"/>
          </a:p>
          <a:p>
            <a:pPr lvl="0"/>
            <a:r>
              <a:rPr lang="en-US" dirty="0"/>
              <a:t>collecting audit cases</a:t>
            </a:r>
            <a:endParaRPr lang="et-EE" dirty="0"/>
          </a:p>
          <a:p>
            <a:pPr lvl="0"/>
            <a:r>
              <a:rPr lang="en-US" dirty="0"/>
              <a:t>preparing exercises and tests</a:t>
            </a:r>
            <a:endParaRPr lang="et-EE" dirty="0"/>
          </a:p>
          <a:p>
            <a:pPr lvl="0"/>
            <a:r>
              <a:rPr lang="en-US" dirty="0"/>
              <a:t>focus group during the 18</a:t>
            </a:r>
            <a:r>
              <a:rPr lang="en-US" baseline="30000" dirty="0"/>
              <a:t>th</a:t>
            </a:r>
            <a:r>
              <a:rPr lang="en-US" dirty="0"/>
              <a:t> WGEA Assembly for testing the ideas and exercises</a:t>
            </a:r>
            <a:endParaRPr lang="et-EE" dirty="0"/>
          </a:p>
          <a:p>
            <a:pPr lvl="0"/>
            <a:r>
              <a:rPr lang="en-US" dirty="0"/>
              <a:t>course testing by the NAO of Estonia and by the INTOSAI WGEA steering committee members</a:t>
            </a:r>
            <a:endParaRPr lang="et-EE" dirty="0"/>
          </a:p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29817462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5114C81-B669-4535-9A92-DB197F9A2D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074" y="836712"/>
            <a:ext cx="7772400" cy="914400"/>
          </a:xfrm>
        </p:spPr>
        <p:txBody>
          <a:bodyPr/>
          <a:lstStyle/>
          <a:p>
            <a:pPr algn="ctr"/>
            <a:r>
              <a:rPr lang="et-EE" dirty="0"/>
              <a:t>SC </a:t>
            </a:r>
            <a:r>
              <a:rPr lang="et-EE" dirty="0" err="1"/>
              <a:t>comments</a:t>
            </a:r>
            <a:endParaRPr lang="et-EE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23E779-4BD5-4E68-930E-775CFBEE12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3098" y="1988840"/>
            <a:ext cx="7772400" cy="4114800"/>
          </a:xfrm>
        </p:spPr>
        <p:txBody>
          <a:bodyPr/>
          <a:lstStyle/>
          <a:p>
            <a:r>
              <a:rPr lang="en-GB" b="1" dirty="0"/>
              <a:t>Scope: </a:t>
            </a:r>
            <a:r>
              <a:rPr lang="en-GB" dirty="0"/>
              <a:t>recommendation to explore the possibility of including methods for synchronous/asynchronous online discussion to facilitate communication, knowledge-sharing</a:t>
            </a:r>
          </a:p>
          <a:p>
            <a:endParaRPr lang="en-GB" dirty="0"/>
          </a:p>
          <a:p>
            <a:r>
              <a:rPr lang="en-GB" b="1" dirty="0"/>
              <a:t>Methodology: </a:t>
            </a:r>
            <a:r>
              <a:rPr lang="en-GB" dirty="0"/>
              <a:t>recommendation to use accepted quality standard for e-learning programmes (</a:t>
            </a:r>
            <a:r>
              <a:rPr lang="en-GB" dirty="0" err="1"/>
              <a:t>e.g</a:t>
            </a:r>
            <a:r>
              <a:rPr lang="et-EE" dirty="0"/>
              <a:t>.</a:t>
            </a:r>
            <a:r>
              <a:rPr lang="en-GB" dirty="0"/>
              <a:t> Open </a:t>
            </a:r>
            <a:r>
              <a:rPr lang="en-GB" dirty="0" err="1"/>
              <a:t>ECBCheck</a:t>
            </a:r>
            <a:r>
              <a:rPr lang="en-GB" dirty="0"/>
              <a:t>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34650E7-3B65-495F-B340-01077D5C69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4053916"/>
            <a:ext cx="3737113" cy="238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008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3726" y="836712"/>
            <a:ext cx="7772400" cy="648072"/>
          </a:xfrm>
        </p:spPr>
        <p:txBody>
          <a:bodyPr/>
          <a:lstStyle/>
          <a:p>
            <a:pPr algn="ctr"/>
            <a:r>
              <a:rPr lang="et-EE" dirty="0" err="1"/>
              <a:t>Milestones</a:t>
            </a:r>
            <a:endParaRPr lang="en-GB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CF596382-37D2-4832-AFB7-8606319DD98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57036255"/>
              </p:ext>
            </p:extLst>
          </p:nvPr>
        </p:nvGraphicFramePr>
        <p:xfrm>
          <a:off x="614791" y="1628800"/>
          <a:ext cx="7650682" cy="4536506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356809">
                  <a:extLst>
                    <a:ext uri="{9D8B030D-6E8A-4147-A177-3AD203B41FA5}">
                      <a16:colId xmlns:a16="http://schemas.microsoft.com/office/drawing/2014/main" val="2293785713"/>
                    </a:ext>
                  </a:extLst>
                </a:gridCol>
                <a:gridCol w="4750870">
                  <a:extLst>
                    <a:ext uri="{9D8B030D-6E8A-4147-A177-3AD203B41FA5}">
                      <a16:colId xmlns:a16="http://schemas.microsoft.com/office/drawing/2014/main" val="3473367325"/>
                    </a:ext>
                  </a:extLst>
                </a:gridCol>
                <a:gridCol w="2543003">
                  <a:extLst>
                    <a:ext uri="{9D8B030D-6E8A-4147-A177-3AD203B41FA5}">
                      <a16:colId xmlns:a16="http://schemas.microsoft.com/office/drawing/2014/main" val="3327094735"/>
                    </a:ext>
                  </a:extLst>
                </a:gridCol>
              </a:tblGrid>
              <a:tr h="533707"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5</a:t>
                      </a:r>
                      <a:endParaRPr lang="et-EE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Elaborated table of contents of the Project to the Secretariat</a:t>
                      </a:r>
                      <a:endParaRPr lang="et-EE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December 2017</a:t>
                      </a:r>
                      <a:endParaRPr lang="et-EE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69922925"/>
                  </a:ext>
                </a:extLst>
              </a:tr>
              <a:tr h="533707"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*</a:t>
                      </a:r>
                      <a:endParaRPr lang="et-EE" sz="1400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Drafting of e-learning materials (content, exercises, tests, etc.)</a:t>
                      </a:r>
                      <a:endParaRPr lang="et-EE" sz="1400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December 2017–August 2018</a:t>
                      </a:r>
                      <a:endParaRPr lang="et-EE" sz="1400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15273689"/>
                  </a:ext>
                </a:extLst>
              </a:tr>
              <a:tr h="800559"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6</a:t>
                      </a:r>
                      <a:endParaRPr lang="et-EE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*</a:t>
                      </a:r>
                      <a:endParaRPr lang="et-EE" sz="1400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</a:t>
                      </a:r>
                      <a:r>
                        <a:rPr lang="id-ID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8</a:t>
                      </a:r>
                      <a:r>
                        <a:rPr lang="en-US" sz="1400" baseline="300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th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WGEA</a:t>
                      </a:r>
                      <a:r>
                        <a:rPr lang="id-ID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Assembly</a:t>
                      </a:r>
                      <a:endParaRPr lang="et-EE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Project partners meeting. Focus group/testing of ideas (if necessary).</a:t>
                      </a:r>
                      <a:endParaRPr lang="et-EE" sz="1400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March 2018</a:t>
                      </a:r>
                      <a:endParaRPr lang="et-EE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47222676"/>
                  </a:ext>
                </a:extLst>
              </a:tr>
              <a:tr h="533707"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7</a:t>
                      </a:r>
                      <a:endParaRPr lang="et-EE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</a:t>
                      </a:r>
                      <a:r>
                        <a:rPr lang="id-ID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6</a:t>
                      </a:r>
                      <a:r>
                        <a:rPr lang="en-US" sz="1400" baseline="300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th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Steering Committee meeting, approval of the Projects</a:t>
                      </a:r>
                      <a:r>
                        <a:rPr lang="id-ID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output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, discussion of the ne</a:t>
                      </a:r>
                      <a:r>
                        <a:rPr lang="id-ID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xt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work plan</a:t>
                      </a:r>
                      <a:endParaRPr lang="et-EE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November 2018</a:t>
                      </a:r>
                      <a:endParaRPr lang="et-EE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23731251"/>
                  </a:ext>
                </a:extLst>
              </a:tr>
              <a:tr h="533707"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*</a:t>
                      </a:r>
                      <a:endParaRPr lang="et-EE" sz="1400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Amendments into output. Technical realization of the MOOC</a:t>
                      </a:r>
                      <a:endParaRPr lang="et-EE" sz="1400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December 2018–February 2019</a:t>
                      </a:r>
                      <a:endParaRPr lang="et-EE" sz="1400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76249788"/>
                  </a:ext>
                </a:extLst>
              </a:tr>
              <a:tr h="266853"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8</a:t>
                      </a:r>
                      <a:endParaRPr lang="et-EE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Final draft of the Project </a:t>
                      </a:r>
                      <a:r>
                        <a:rPr lang="id-ID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output 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to the </a:t>
                      </a:r>
                      <a:r>
                        <a:rPr lang="id-ID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S</a:t>
                      </a:r>
                      <a:r>
                        <a:rPr lang="en-US" sz="14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ecretariat</a:t>
                      </a:r>
                      <a:endParaRPr lang="et-EE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February 2019</a:t>
                      </a:r>
                      <a:endParaRPr lang="et-EE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28331266"/>
                  </a:ext>
                </a:extLst>
              </a:tr>
              <a:tr h="266853"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*</a:t>
                      </a:r>
                      <a:endParaRPr lang="et-EE" sz="1400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Testing the MOOC on-line, improvements</a:t>
                      </a:r>
                      <a:endParaRPr lang="et-EE" sz="1400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March–May 2019</a:t>
                      </a:r>
                      <a:endParaRPr lang="et-EE" sz="1400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99112611"/>
                  </a:ext>
                </a:extLst>
              </a:tr>
              <a:tr h="533707"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9</a:t>
                      </a:r>
                      <a:endParaRPr lang="et-EE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Final version of the Project </a:t>
                      </a:r>
                      <a:r>
                        <a:rPr lang="id-ID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output 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– translation, editing, etc.</a:t>
                      </a:r>
                      <a:endParaRPr lang="et-EE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June 2019</a:t>
                      </a:r>
                      <a:endParaRPr lang="et-EE" sz="1400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60364778"/>
                  </a:ext>
                </a:extLst>
              </a:tr>
              <a:tr h="266853"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10</a:t>
                      </a:r>
                      <a:endParaRPr lang="et-EE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</a:t>
                      </a:r>
                      <a:r>
                        <a:rPr lang="id-ID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9</a:t>
                      </a:r>
                      <a:r>
                        <a:rPr lang="en-US" sz="1400" baseline="300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th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WGEA </a:t>
                      </a:r>
                      <a:r>
                        <a:rPr lang="id-ID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Assembly </a:t>
                      </a:r>
                      <a:endParaRPr lang="et-EE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id-ID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Sept 2019</a:t>
                      </a:r>
                      <a:endParaRPr lang="et-EE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65893616"/>
                  </a:ext>
                </a:extLst>
              </a:tr>
              <a:tr h="266853"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*</a:t>
                      </a:r>
                      <a:endParaRPr lang="et-EE" sz="1400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Launch of the first on-line course on auditing waste</a:t>
                      </a:r>
                      <a:endParaRPr lang="et-EE" sz="1400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Sept/Oct 2019</a:t>
                      </a:r>
                      <a:endParaRPr lang="et-EE" sz="1400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591292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3212976"/>
            <a:ext cx="7772400" cy="914400"/>
          </a:xfrm>
        </p:spPr>
        <p:txBody>
          <a:bodyPr/>
          <a:lstStyle/>
          <a:p>
            <a:pPr algn="ctr"/>
            <a:r>
              <a:rPr lang="en-GB" dirty="0"/>
              <a:t>Thank you!</a:t>
            </a:r>
            <a:r>
              <a:rPr lang="et-EE" noProof="0" dirty="0"/>
              <a:t/>
            </a:r>
            <a:br>
              <a:rPr lang="et-EE" noProof="0" dirty="0"/>
            </a:br>
            <a:r>
              <a:rPr lang="et-EE" noProof="0" dirty="0"/>
              <a:t/>
            </a:r>
            <a:br>
              <a:rPr lang="et-EE" noProof="0" dirty="0"/>
            </a:br>
            <a:r>
              <a:rPr lang="et-EE" dirty="0"/>
              <a:t/>
            </a:r>
            <a:br>
              <a:rPr lang="et-EE" dirty="0"/>
            </a:br>
            <a:r>
              <a:rPr lang="en-GB" sz="2000" b="0" dirty="0"/>
              <a:t>Viire Viss</a:t>
            </a:r>
            <a:r>
              <a:rPr lang="et-EE" sz="2000" b="0" dirty="0"/>
              <a:t>, NAO </a:t>
            </a:r>
            <a:r>
              <a:rPr lang="et-EE" sz="2000" b="0" dirty="0" err="1"/>
              <a:t>of</a:t>
            </a:r>
            <a:r>
              <a:rPr lang="et-EE" sz="2000" b="0" dirty="0"/>
              <a:t> Estonia</a:t>
            </a:r>
            <a:br>
              <a:rPr lang="et-EE" sz="2000" b="0" dirty="0"/>
            </a:br>
            <a:r>
              <a:rPr lang="et-EE" sz="2000" b="0" dirty="0"/>
              <a:t> </a:t>
            </a:r>
            <a:r>
              <a:rPr lang="en-GB" sz="2000" b="0" dirty="0"/>
              <a:t>viire.viss@riigikontroll.ee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2AEB6F2-1F5B-4EB4-B161-9D3161253D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t-EE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t-EE" dirty="0" err="1"/>
              <a:t>Content</a:t>
            </a:r>
            <a:r>
              <a:rPr lang="et-EE" dirty="0"/>
              <a:t> of </a:t>
            </a:r>
            <a:r>
              <a:rPr lang="et-EE" dirty="0" err="1"/>
              <a:t>the</a:t>
            </a:r>
            <a:r>
              <a:rPr lang="et-EE" dirty="0"/>
              <a:t> </a:t>
            </a:r>
            <a:r>
              <a:rPr lang="et-EE" dirty="0" err="1"/>
              <a:t>presentation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What is MOOC?</a:t>
            </a:r>
          </a:p>
          <a:p>
            <a:r>
              <a:rPr lang="en-GB" dirty="0"/>
              <a:t>Why this MOOC?</a:t>
            </a:r>
          </a:p>
          <a:p>
            <a:r>
              <a:rPr lang="en-GB" dirty="0"/>
              <a:t>Outcome</a:t>
            </a:r>
          </a:p>
          <a:p>
            <a:r>
              <a:rPr lang="en-GB" dirty="0"/>
              <a:t>Scope</a:t>
            </a:r>
          </a:p>
          <a:p>
            <a:r>
              <a:rPr lang="en-GB" dirty="0"/>
              <a:t>Methodology</a:t>
            </a:r>
          </a:p>
          <a:p>
            <a:r>
              <a:rPr lang="en-GB" dirty="0"/>
              <a:t>Steering Committee comments on project plan</a:t>
            </a:r>
          </a:p>
          <a:p>
            <a:r>
              <a:rPr lang="en-GB" dirty="0"/>
              <a:t>Milestones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904747925"/>
              </p:ext>
            </p:extLst>
          </p:nvPr>
        </p:nvGraphicFramePr>
        <p:xfrm>
          <a:off x="518197" y="1613034"/>
          <a:ext cx="8229600" cy="35661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5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t-EE" sz="19000" b="1" cap="all" spc="0" dirty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solidFill>
                            <a:srgbClr val="669900"/>
                          </a:solidFill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t-EE" sz="19000" b="1" cap="all" spc="0" dirty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solidFill>
                            <a:srgbClr val="669900"/>
                          </a:solidFill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t-EE" sz="19000" b="1" cap="all" spc="0" dirty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solidFill>
                            <a:srgbClr val="669900"/>
                          </a:solidFill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t-EE" sz="19000" b="1" cap="all" spc="0" dirty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solidFill>
                            <a:srgbClr val="669900"/>
                          </a:solidFill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t-EE" sz="3200" b="1" cap="all" spc="0" dirty="0" err="1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solidFill>
                            <a:srgbClr val="669900"/>
                          </a:solidFill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Massive</a:t>
                      </a:r>
                      <a:endParaRPr lang="et-EE" sz="3200" b="1" cap="all" spc="0" dirty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solidFill>
                          <a:srgbClr val="669900"/>
                        </a:solidFill>
                        <a:effectLst>
                          <a:reflection blurRad="12700" stA="28000" endPos="45000" dist="1000" dir="5400000" sy="-100000" algn="bl" rotWithShape="0"/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3200" b="1" cap="all" spc="0" dirty="0" err="1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solidFill>
                            <a:srgbClr val="669900"/>
                          </a:solidFill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Open</a:t>
                      </a:r>
                      <a:endParaRPr lang="et-EE" sz="3200" b="1" cap="all" spc="0" dirty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solidFill>
                          <a:srgbClr val="669900"/>
                        </a:solidFill>
                        <a:effectLst>
                          <a:reflection blurRad="12700" stA="28000" endPos="45000" dist="1000" dir="5400000" sy="-100000" algn="bl" rotWithShape="0"/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3200" b="1" cap="all" spc="0" dirty="0" err="1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solidFill>
                            <a:srgbClr val="669900"/>
                          </a:solidFill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Online</a:t>
                      </a:r>
                      <a:endParaRPr lang="et-EE" sz="3200" b="1" cap="all" spc="0" dirty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solidFill>
                          <a:srgbClr val="669900"/>
                        </a:solidFill>
                        <a:effectLst>
                          <a:reflection blurRad="12700" stA="28000" endPos="45000" dist="1000" dir="5400000" sy="-100000" algn="bl" rotWithShape="0"/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3200" b="1" cap="all" spc="0" dirty="0" err="1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solidFill>
                            <a:srgbClr val="669900"/>
                          </a:solidFill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Course</a:t>
                      </a:r>
                      <a:endParaRPr lang="et-EE" sz="3200" b="1" cap="all" spc="0" dirty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solidFill>
                          <a:srgbClr val="669900"/>
                        </a:solidFill>
                        <a:effectLst>
                          <a:reflection blurRad="12700" stA="28000" endPos="45000" dist="1000" dir="5400000" sy="-100000" algn="bl" rotWithShape="0"/>
                        </a:effectLs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7020272" y="4211796"/>
            <a:ext cx="21602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>
                <a:latin typeface="+mn-lt"/>
              </a:rPr>
              <a:t>Certificate for 1 ETCS</a:t>
            </a:r>
            <a:endParaRPr lang="et-EE" sz="2000" dirty="0"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020272" y="2884294"/>
            <a:ext cx="135325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dirty="0">
                <a:latin typeface="+mn-lt"/>
              </a:rPr>
              <a:t>4-5 weeks</a:t>
            </a:r>
            <a:endParaRPr lang="et-EE" sz="2000" dirty="0"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020272" y="2127339"/>
            <a:ext cx="131157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dirty="0">
                <a:latin typeface="+mn-lt"/>
              </a:rPr>
              <a:t>In English</a:t>
            </a:r>
            <a:endParaRPr lang="et-EE" sz="2000" dirty="0">
              <a:latin typeface="+mn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95536" y="3501008"/>
            <a:ext cx="185018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dirty="0">
                <a:latin typeface="+mn-lt"/>
              </a:rPr>
              <a:t>Free of charge</a:t>
            </a:r>
            <a:endParaRPr lang="et-EE" sz="2000" dirty="0"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95536" y="1988840"/>
            <a:ext cx="158417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>
                <a:latin typeface="+mn-lt"/>
              </a:rPr>
              <a:t>Free</a:t>
            </a:r>
            <a:r>
              <a:rPr lang="et-EE" sz="2000" dirty="0">
                <a:latin typeface="+mn-lt"/>
              </a:rPr>
              <a:t> </a:t>
            </a:r>
            <a:r>
              <a:rPr lang="en-GB" sz="2000" dirty="0">
                <a:latin typeface="+mn-lt"/>
              </a:rPr>
              <a:t>access for everybody</a:t>
            </a:r>
            <a:endParaRPr lang="et-EE" sz="2000" dirty="0">
              <a:latin typeface="+mn-lt"/>
            </a:endParaRPr>
          </a:p>
          <a:p>
            <a:endParaRPr lang="et-EE" sz="2000" dirty="0">
              <a:latin typeface="+mn-lt"/>
            </a:endParaRPr>
          </a:p>
          <a:p>
            <a:endParaRPr lang="en-GB" sz="2000" dirty="0">
              <a:latin typeface="+mn-l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95536" y="4211796"/>
            <a:ext cx="148470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dirty="0">
                <a:latin typeface="+mn-lt"/>
              </a:rPr>
              <a:t>Fully online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95536" y="3019891"/>
            <a:ext cx="20162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>
                <a:latin typeface="+mn-lt"/>
              </a:rPr>
              <a:t>Open content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020272" y="3501008"/>
            <a:ext cx="15205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>
                <a:latin typeface="+mn-lt"/>
              </a:rPr>
              <a:t>Self-paced</a:t>
            </a:r>
          </a:p>
        </p:txBody>
      </p:sp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4509120"/>
            <a:ext cx="2160000" cy="21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314853" y="942019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What</a:t>
            </a:r>
            <a:r>
              <a:rPr kumimoji="0" lang="et-EE" sz="2800" b="1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t-EE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is</a:t>
            </a:r>
            <a:r>
              <a:rPr kumimoji="0" lang="et-EE" sz="2800" b="1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a MOOC?</a:t>
            </a:r>
          </a:p>
        </p:txBody>
      </p:sp>
    </p:spTree>
    <p:extLst>
      <p:ext uri="{BB962C8B-B14F-4D97-AF65-F5344CB8AC3E}">
        <p14:creationId xmlns:p14="http://schemas.microsoft.com/office/powerpoint/2010/main" val="2565520652"/>
      </p:ext>
    </p:extLst>
  </p:cSld>
  <p:clrMapOvr>
    <a:masterClrMapping/>
  </p:clrMapOvr>
  <p:transition spd="med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5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500"/>
                            </p:stCondLst>
                            <p:childTnLst>
                              <p:par>
                                <p:cTn id="8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500"/>
                            </p:stCondLst>
                            <p:childTnLst>
                              <p:par>
                                <p:cTn id="16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500"/>
                            </p:stCondLst>
                            <p:childTnLst>
                              <p:par>
                                <p:cTn id="24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500"/>
                            </p:stCondLst>
                            <p:childTnLst>
                              <p:par>
                                <p:cTn id="32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000"/>
                            </p:stCondLst>
                            <p:childTnLst>
                              <p:par>
                                <p:cTn id="36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500"/>
                            </p:stCondLst>
                            <p:childTnLst>
                              <p:par>
                                <p:cTn id="40" presetID="3" presetClass="entr" presetSubtype="1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975648" y="1412776"/>
            <a:ext cx="316835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2000" dirty="0" err="1">
                <a:solidFill>
                  <a:srgbClr val="003366"/>
                </a:solidFill>
                <a:latin typeface="+mn-lt"/>
              </a:rPr>
              <a:t>Next</a:t>
            </a:r>
            <a:r>
              <a:rPr lang="et-EE" sz="2000" dirty="0">
                <a:solidFill>
                  <a:srgbClr val="003366"/>
                </a:solidFill>
                <a:latin typeface="+mn-lt"/>
              </a:rPr>
              <a:t> </a:t>
            </a:r>
            <a:r>
              <a:rPr lang="et-EE" sz="2000" dirty="0" err="1">
                <a:solidFill>
                  <a:srgbClr val="003366"/>
                </a:solidFill>
                <a:latin typeface="+mn-lt"/>
              </a:rPr>
              <a:t>course</a:t>
            </a:r>
            <a:r>
              <a:rPr lang="et-EE" sz="2000" dirty="0">
                <a:solidFill>
                  <a:srgbClr val="003366"/>
                </a:solidFill>
                <a:latin typeface="+mn-lt"/>
              </a:rPr>
              <a:t>:</a:t>
            </a:r>
          </a:p>
          <a:p>
            <a:r>
              <a:rPr lang="et-EE" sz="2000" dirty="0">
                <a:solidFill>
                  <a:srgbClr val="003366"/>
                </a:solidFill>
                <a:latin typeface="+mn-lt"/>
              </a:rPr>
              <a:t>6 Nov - 3 </a:t>
            </a:r>
            <a:r>
              <a:rPr lang="et-EE" sz="2000" dirty="0" err="1">
                <a:solidFill>
                  <a:srgbClr val="003366"/>
                </a:solidFill>
                <a:latin typeface="+mn-lt"/>
              </a:rPr>
              <a:t>Dec</a:t>
            </a:r>
            <a:r>
              <a:rPr lang="et-EE" sz="2000" dirty="0">
                <a:solidFill>
                  <a:srgbClr val="003366"/>
                </a:solidFill>
                <a:latin typeface="+mn-lt"/>
              </a:rPr>
              <a:t> 2017</a:t>
            </a:r>
          </a:p>
          <a:p>
            <a:endParaRPr lang="et-EE" sz="2000" dirty="0">
              <a:solidFill>
                <a:srgbClr val="003366"/>
              </a:solidFill>
              <a:latin typeface="+mn-lt"/>
            </a:endParaRPr>
          </a:p>
          <a:p>
            <a:r>
              <a:rPr lang="et-EE" sz="2000" dirty="0" err="1">
                <a:solidFill>
                  <a:srgbClr val="003366"/>
                </a:solidFill>
                <a:latin typeface="+mn-lt"/>
              </a:rPr>
              <a:t>Information</a:t>
            </a:r>
            <a:r>
              <a:rPr lang="et-EE" sz="2000" dirty="0">
                <a:solidFill>
                  <a:srgbClr val="003366"/>
                </a:solidFill>
                <a:latin typeface="+mn-lt"/>
              </a:rPr>
              <a:t> and </a:t>
            </a:r>
            <a:r>
              <a:rPr lang="et-EE" sz="2000" dirty="0" err="1">
                <a:solidFill>
                  <a:srgbClr val="003366"/>
                </a:solidFill>
                <a:latin typeface="+mn-lt"/>
              </a:rPr>
              <a:t>registration</a:t>
            </a:r>
            <a:r>
              <a:rPr lang="et-EE" sz="2000" dirty="0">
                <a:solidFill>
                  <a:srgbClr val="003366"/>
                </a:solidFill>
                <a:latin typeface="+mn-lt"/>
              </a:rPr>
              <a:t>:</a:t>
            </a:r>
          </a:p>
          <a:p>
            <a:r>
              <a:rPr lang="et-EE" sz="2000" dirty="0" err="1">
                <a:solidFill>
                  <a:srgbClr val="003366"/>
                </a:solidFill>
                <a:latin typeface="+mn-lt"/>
                <a:hlinkClick r:id="rId5"/>
              </a:rPr>
              <a:t>www.moocs.ut.ee</a:t>
            </a:r>
            <a:r>
              <a:rPr lang="et-EE" sz="2000" dirty="0">
                <a:solidFill>
                  <a:srgbClr val="003366"/>
                </a:solidFill>
                <a:latin typeface="+mn-lt"/>
              </a:rPr>
              <a:t> </a:t>
            </a:r>
          </a:p>
          <a:p>
            <a:r>
              <a:rPr lang="et-EE" sz="2000" dirty="0">
                <a:latin typeface="+mn-lt"/>
              </a:rPr>
              <a:t> </a:t>
            </a:r>
          </a:p>
        </p:txBody>
      </p:sp>
      <p:pic>
        <p:nvPicPr>
          <p:cNvPr id="6145" name="Picture 1"/>
          <p:cNvPicPr>
            <a:picLocks noGrp="1" noChangeAspect="1" noChangeArrowheads="1"/>
          </p:cNvPicPr>
          <p:nvPr>
            <p:ph idx="4294967295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9537"/>
            <a:ext cx="5978525" cy="6838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Video 1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6300192" y="4437112"/>
            <a:ext cx="2376264" cy="17821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85419991"/>
      </p:ext>
    </p:extLst>
  </p:cSld>
  <p:clrMapOvr>
    <a:masterClrMapping/>
  </p:clrMapOvr>
  <p:transition spd="med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56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>
            <a:hlinkClick r:id="rId5"/>
          </p:cNvPr>
          <p:cNvPicPr>
            <a:picLocks noGrp="1" noChangeAspect="1" noChangeArrowheads="1"/>
          </p:cNvPicPr>
          <p:nvPr>
            <p:ph idx="4294967295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5978525" cy="575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975648" y="1412776"/>
            <a:ext cx="316835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2000" dirty="0" err="1">
                <a:solidFill>
                  <a:srgbClr val="003366"/>
                </a:solidFill>
                <a:latin typeface="+mn-lt"/>
              </a:rPr>
              <a:t>Next</a:t>
            </a:r>
            <a:r>
              <a:rPr lang="et-EE" sz="2000" dirty="0">
                <a:solidFill>
                  <a:srgbClr val="003366"/>
                </a:solidFill>
                <a:latin typeface="+mn-lt"/>
              </a:rPr>
              <a:t> </a:t>
            </a:r>
            <a:r>
              <a:rPr lang="et-EE" sz="2000" dirty="0" err="1">
                <a:solidFill>
                  <a:srgbClr val="003366"/>
                </a:solidFill>
                <a:latin typeface="+mn-lt"/>
              </a:rPr>
              <a:t>course</a:t>
            </a:r>
            <a:r>
              <a:rPr lang="et-EE" sz="2000" dirty="0">
                <a:solidFill>
                  <a:srgbClr val="003366"/>
                </a:solidFill>
                <a:latin typeface="+mn-lt"/>
              </a:rPr>
              <a:t>:</a:t>
            </a:r>
          </a:p>
          <a:p>
            <a:r>
              <a:rPr lang="et-EE" sz="2000" dirty="0">
                <a:solidFill>
                  <a:srgbClr val="003366"/>
                </a:solidFill>
                <a:latin typeface="+mn-lt"/>
              </a:rPr>
              <a:t>5 </a:t>
            </a:r>
            <a:r>
              <a:rPr lang="et-EE" sz="2000" dirty="0" err="1">
                <a:solidFill>
                  <a:srgbClr val="003366"/>
                </a:solidFill>
                <a:latin typeface="+mn-lt"/>
              </a:rPr>
              <a:t>Feb</a:t>
            </a:r>
            <a:r>
              <a:rPr lang="et-EE" sz="2000" dirty="0">
                <a:solidFill>
                  <a:srgbClr val="003366"/>
                </a:solidFill>
                <a:latin typeface="+mn-lt"/>
              </a:rPr>
              <a:t> -2 </a:t>
            </a:r>
            <a:r>
              <a:rPr lang="et-EE" sz="2000" dirty="0" err="1">
                <a:solidFill>
                  <a:srgbClr val="003366"/>
                </a:solidFill>
                <a:latin typeface="+mn-lt"/>
              </a:rPr>
              <a:t>Mar</a:t>
            </a:r>
            <a:r>
              <a:rPr lang="et-EE" sz="2000" dirty="0">
                <a:solidFill>
                  <a:srgbClr val="003366"/>
                </a:solidFill>
                <a:latin typeface="+mn-lt"/>
              </a:rPr>
              <a:t> 2018</a:t>
            </a:r>
          </a:p>
          <a:p>
            <a:endParaRPr lang="et-EE" sz="2000" dirty="0">
              <a:solidFill>
                <a:srgbClr val="003366"/>
              </a:solidFill>
              <a:latin typeface="+mn-lt"/>
            </a:endParaRPr>
          </a:p>
          <a:p>
            <a:r>
              <a:rPr lang="et-EE" sz="2000" dirty="0" err="1">
                <a:solidFill>
                  <a:srgbClr val="003366"/>
                </a:solidFill>
                <a:latin typeface="+mn-lt"/>
              </a:rPr>
              <a:t>Information</a:t>
            </a:r>
            <a:r>
              <a:rPr lang="et-EE" sz="2000" dirty="0">
                <a:solidFill>
                  <a:srgbClr val="003366"/>
                </a:solidFill>
                <a:latin typeface="+mn-lt"/>
              </a:rPr>
              <a:t> and </a:t>
            </a:r>
            <a:r>
              <a:rPr lang="et-EE" sz="2000" dirty="0" err="1">
                <a:solidFill>
                  <a:srgbClr val="003366"/>
                </a:solidFill>
                <a:latin typeface="+mn-lt"/>
              </a:rPr>
              <a:t>registration</a:t>
            </a:r>
            <a:r>
              <a:rPr lang="et-EE" sz="2000" dirty="0">
                <a:solidFill>
                  <a:srgbClr val="003366"/>
                </a:solidFill>
                <a:latin typeface="+mn-lt"/>
              </a:rPr>
              <a:t>:</a:t>
            </a:r>
          </a:p>
          <a:p>
            <a:r>
              <a:rPr lang="et-EE" sz="2000" dirty="0" err="1">
                <a:solidFill>
                  <a:srgbClr val="003366"/>
                </a:solidFill>
                <a:latin typeface="+mn-lt"/>
                <a:hlinkClick r:id="rId7"/>
              </a:rPr>
              <a:t>www.moocs.ut.ee</a:t>
            </a:r>
            <a:r>
              <a:rPr lang="et-EE" sz="2000" dirty="0">
                <a:solidFill>
                  <a:srgbClr val="003366"/>
                </a:solidFill>
                <a:latin typeface="+mn-lt"/>
              </a:rPr>
              <a:t> </a:t>
            </a:r>
          </a:p>
          <a:p>
            <a:r>
              <a:rPr lang="et-EE" sz="2000" dirty="0"/>
              <a:t> </a:t>
            </a:r>
          </a:p>
        </p:txBody>
      </p:sp>
      <p:pic>
        <p:nvPicPr>
          <p:cNvPr id="4" name="Video 2. Different types of infrastructure, their importance in governance and auditing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6372200" y="3861048"/>
            <a:ext cx="2400000" cy="18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3763127"/>
      </p:ext>
    </p:extLst>
  </p:cSld>
  <p:clrMapOvr>
    <a:masterClrMapping/>
  </p:clrMapOvr>
  <p:transition spd="med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41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mute="1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86882" y="2132856"/>
            <a:ext cx="8229600" cy="4525963"/>
          </a:xfrm>
        </p:spPr>
        <p:txBody>
          <a:bodyPr/>
          <a:lstStyle/>
          <a:p>
            <a:r>
              <a:rPr lang="en-GB" sz="2400" dirty="0"/>
              <a:t>MOOC on Auditing Water Issues</a:t>
            </a:r>
          </a:p>
          <a:p>
            <a:pPr lvl="1"/>
            <a:r>
              <a:rPr lang="en-GB" sz="2400" dirty="0"/>
              <a:t>EUROSAI WGEA project</a:t>
            </a:r>
          </a:p>
          <a:p>
            <a:pPr lvl="1"/>
            <a:r>
              <a:rPr lang="et-EE" sz="2400" dirty="0"/>
              <a:t>t</a:t>
            </a:r>
            <a:r>
              <a:rPr lang="en-GB" sz="2400" dirty="0"/>
              <a:t>o be launched in 2018</a:t>
            </a:r>
          </a:p>
          <a:p>
            <a:pPr marL="457200" lvl="1" indent="0">
              <a:buNone/>
            </a:pPr>
            <a:endParaRPr lang="et-EE" dirty="0"/>
          </a:p>
        </p:txBody>
      </p:sp>
      <p:pic>
        <p:nvPicPr>
          <p:cNvPr id="1028" name="Picture 4" descr="https://static1.squarespace.com/static/55a5bca6e4b06147323e4fb0/t/576b00bd37c581debf33c25a/1466630458265/Water.jpg?format=1500w"/>
          <p:cNvPicPr>
            <a:picLocks noChangeAspect="1" noChangeArrowheads="1"/>
          </p:cNvPicPr>
          <p:nvPr/>
        </p:nvPicPr>
        <p:blipFill>
          <a:blip r:embed="rId3" cstate="print"/>
          <a:srcRect l="6641" r="26952"/>
          <a:stretch>
            <a:fillRect/>
          </a:stretch>
        </p:blipFill>
        <p:spPr bwMode="auto">
          <a:xfrm>
            <a:off x="6840252" y="1773056"/>
            <a:ext cx="2268252" cy="2268000"/>
          </a:xfrm>
          <a:prstGeom prst="diamond">
            <a:avLst/>
          </a:prstGeom>
          <a:noFill/>
          <a:ln w="15875">
            <a:solidFill>
              <a:srgbClr val="98999B"/>
            </a:solidFill>
          </a:ln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75202" y="809956"/>
            <a:ext cx="7499176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Future</a:t>
            </a:r>
            <a:r>
              <a:rPr kumimoji="0" lang="et-EE" sz="2800" b="1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et-EE" sz="2800" b="1" dirty="0">
                <a:solidFill>
                  <a:srgbClr val="003366"/>
                </a:solidFill>
                <a:latin typeface="+mj-lt"/>
                <a:ea typeface="+mj-ea"/>
                <a:cs typeface="+mj-cs"/>
              </a:rPr>
              <a:t>c</a:t>
            </a:r>
            <a:r>
              <a:rPr kumimoji="0" lang="et-EE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ourses</a:t>
            </a:r>
            <a:endParaRPr kumimoji="0" lang="et-EE" sz="2800" b="1" i="0" u="none" strike="noStrike" kern="120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3ED29D4-0142-4E75-A943-7C61651338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5661248"/>
            <a:ext cx="5211342" cy="715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37230"/>
      </p:ext>
    </p:extLst>
  </p:cSld>
  <p:clrMapOvr>
    <a:masterClrMapping/>
  </p:clrMapOvr>
  <p:transition spd="med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86882" y="1844824"/>
            <a:ext cx="8229600" cy="4813995"/>
          </a:xfrm>
        </p:spPr>
        <p:txBody>
          <a:bodyPr/>
          <a:lstStyle/>
          <a:p>
            <a:r>
              <a:rPr lang="en-GB" sz="2400" dirty="0"/>
              <a:t>Waste is a problem in most parts of the world</a:t>
            </a:r>
          </a:p>
          <a:p>
            <a:r>
              <a:rPr lang="en-GB" sz="2400" dirty="0"/>
              <a:t>Interest of audit offices</a:t>
            </a:r>
          </a:p>
          <a:p>
            <a:r>
              <a:rPr lang="en-GB" sz="2400" dirty="0"/>
              <a:t>E-learning course (from paper to electronic version)</a:t>
            </a:r>
          </a:p>
          <a:p>
            <a:r>
              <a:rPr lang="en-GB" sz="2400" dirty="0"/>
              <a:t>Possibility to learn at your own pace </a:t>
            </a:r>
          </a:p>
          <a:p>
            <a:r>
              <a:rPr lang="en-GB" sz="2400" dirty="0"/>
              <a:t>Possibility to receive a certificate for 1 credit (ETCS)</a:t>
            </a:r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pPr marL="457200" lvl="1" indent="0">
              <a:buNone/>
            </a:pPr>
            <a:endParaRPr lang="et-EE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75202" y="809956"/>
            <a:ext cx="7499176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Why</a:t>
            </a:r>
            <a:r>
              <a:rPr kumimoji="0" lang="et-EE" sz="2800" b="1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t-EE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this</a:t>
            </a:r>
            <a:r>
              <a:rPr kumimoji="0" lang="et-EE" sz="2800" b="1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MOOC?</a:t>
            </a:r>
          </a:p>
        </p:txBody>
      </p:sp>
    </p:spTree>
    <p:extLst>
      <p:ext uri="{BB962C8B-B14F-4D97-AF65-F5344CB8AC3E}">
        <p14:creationId xmlns:p14="http://schemas.microsoft.com/office/powerpoint/2010/main" val="1390808425"/>
      </p:ext>
    </p:extLst>
  </p:cSld>
  <p:clrMapOvr>
    <a:masterClrMapping/>
  </p:clrMapOvr>
  <p:transition spd="med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E6FA10-599F-4F95-BECC-A74AEC73B54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43001A0-1359-4D4F-BC10-F56230B7ABF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t-EE" dirty="0"/>
              <a:t>INTOSAI WGEA WP 2014-2016: </a:t>
            </a:r>
            <a:r>
              <a:rPr lang="et-EE" dirty="0" err="1"/>
              <a:t>Revised</a:t>
            </a:r>
            <a:r>
              <a:rPr lang="et-EE" dirty="0"/>
              <a:t> </a:t>
            </a:r>
            <a:r>
              <a:rPr lang="et-EE" dirty="0" err="1"/>
              <a:t>guide</a:t>
            </a:r>
            <a:r>
              <a:rPr lang="et-EE" dirty="0"/>
              <a:t> </a:t>
            </a:r>
            <a:r>
              <a:rPr lang="et-EE" dirty="0" err="1"/>
              <a:t>for</a:t>
            </a:r>
            <a:r>
              <a:rPr lang="et-EE" dirty="0"/>
              <a:t> auditing </a:t>
            </a:r>
            <a:r>
              <a:rPr lang="et-EE" dirty="0" err="1"/>
              <a:t>waste</a:t>
            </a:r>
            <a:r>
              <a:rPr lang="et-EE" dirty="0"/>
              <a:t> </a:t>
            </a:r>
            <a:r>
              <a:rPr lang="et-EE" dirty="0" err="1"/>
              <a:t>management</a:t>
            </a:r>
            <a:r>
              <a:rPr lang="et-EE" dirty="0"/>
              <a:t> (2016)</a:t>
            </a:r>
          </a:p>
          <a:p>
            <a:endParaRPr lang="et-EE" dirty="0"/>
          </a:p>
          <a:p>
            <a:r>
              <a:rPr lang="et-EE" dirty="0"/>
              <a:t>Lead </a:t>
            </a:r>
            <a:r>
              <a:rPr lang="et-EE" dirty="0" err="1"/>
              <a:t>by</a:t>
            </a:r>
            <a:r>
              <a:rPr lang="et-EE" dirty="0"/>
              <a:t> SAI </a:t>
            </a:r>
            <a:r>
              <a:rPr lang="et-EE" dirty="0" err="1"/>
              <a:t>Norway</a:t>
            </a:r>
            <a:endParaRPr lang="et-EE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5B4B780-E916-4120-8ED5-530C70B135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0072" y="1807944"/>
            <a:ext cx="3082892" cy="4341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3284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86882" y="1196752"/>
            <a:ext cx="8229600" cy="5462067"/>
          </a:xfrm>
        </p:spPr>
        <p:txBody>
          <a:bodyPr/>
          <a:lstStyle/>
          <a:p>
            <a:pPr marL="0" indent="0">
              <a:buNone/>
            </a:pPr>
            <a:r>
              <a:rPr lang="en-GB" sz="2800" b="1" kern="1200" dirty="0"/>
              <a:t>Outcome</a:t>
            </a:r>
            <a:endParaRPr lang="en-GB" sz="2800" dirty="0"/>
          </a:p>
          <a:p>
            <a:r>
              <a:rPr lang="en-GB" sz="2400" dirty="0"/>
              <a:t>Course materials (MOOC) available in the internet</a:t>
            </a:r>
          </a:p>
          <a:p>
            <a:r>
              <a:rPr lang="en-GB" sz="2400" dirty="0"/>
              <a:t>One course held at the end of the INTOSAI WGEA 2017-2019  working </a:t>
            </a:r>
            <a:r>
              <a:rPr lang="en-GB" sz="2400" dirty="0" err="1"/>
              <a:t>periood</a:t>
            </a:r>
            <a:endParaRPr lang="en-GB" sz="2400" dirty="0"/>
          </a:p>
          <a:p>
            <a:endParaRPr lang="en-GB" sz="2400" dirty="0"/>
          </a:p>
          <a:p>
            <a:pPr marL="0" indent="0">
              <a:buNone/>
            </a:pPr>
            <a:r>
              <a:rPr lang="en-GB" sz="2800" b="1" dirty="0"/>
              <a:t>Target group</a:t>
            </a:r>
          </a:p>
          <a:p>
            <a:r>
              <a:rPr lang="en-GB" sz="2400" dirty="0"/>
              <a:t>Auditors (starting their first audit on waste, selection of audit topic)</a:t>
            </a:r>
          </a:p>
          <a:p>
            <a:r>
              <a:rPr lang="en-GB" sz="2400" dirty="0"/>
              <a:t>Wider public (students, experts, auditees?)</a:t>
            </a:r>
          </a:p>
          <a:p>
            <a:endParaRPr lang="en-GB" sz="2400" dirty="0"/>
          </a:p>
          <a:p>
            <a:r>
              <a:rPr lang="en-GB" sz="2400" dirty="0"/>
              <a:t>Prerequisite: </a:t>
            </a:r>
            <a:r>
              <a:rPr lang="et-EE" sz="2400" dirty="0"/>
              <a:t>MOOC on </a:t>
            </a:r>
            <a:r>
              <a:rPr lang="en-GB" sz="2400" dirty="0"/>
              <a:t>introduction to environmental auditing</a:t>
            </a:r>
          </a:p>
          <a:p>
            <a:endParaRPr lang="en-GB" sz="2400" dirty="0"/>
          </a:p>
          <a:p>
            <a:pPr marL="457200" lvl="1" indent="0">
              <a:buNone/>
            </a:pP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4284597048"/>
      </p:ext>
    </p:extLst>
  </p:cSld>
  <p:clrMapOvr>
    <a:masterClrMapping/>
  </p:clrMapOvr>
  <p:transition spd="med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Times New Roman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8549</TotalTime>
  <Words>1185</Words>
  <Application>Microsoft Office PowerPoint</Application>
  <PresentationFormat>On-screen Show (4:3)</PresentationFormat>
  <Paragraphs>183</Paragraphs>
  <Slides>14</Slides>
  <Notes>9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Times New Roman</vt:lpstr>
      <vt:lpstr>Default Design</vt:lpstr>
      <vt:lpstr>Training Tool by creating an e-learning course (Massive  Open Online Course/MOOC) on waste management  Project plan (2.3 e)  Viire Viss  INTOSAI WGEA Steering Committee meeting 11–14 September 2017, Washington DC, USA    </vt:lpstr>
      <vt:lpstr>Content of the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Methodology</vt:lpstr>
      <vt:lpstr>SC comments</vt:lpstr>
      <vt:lpstr>Milestones</vt:lpstr>
      <vt:lpstr>Thank you!   Viire Viss, NAO of Estonia  viire.viss@riigikontroll.ee</vt:lpstr>
    </vt:vector>
  </TitlesOfParts>
  <Company>Kolm Karu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Olav Osolin</dc:creator>
  <cp:lastModifiedBy>Ami Rahmawati</cp:lastModifiedBy>
  <cp:revision>832</cp:revision>
  <dcterms:created xsi:type="dcterms:W3CDTF">2006-03-03T07:49:10Z</dcterms:created>
  <dcterms:modified xsi:type="dcterms:W3CDTF">2017-09-06T01:39:27Z</dcterms:modified>
</cp:coreProperties>
</file>