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76" r:id="rId4"/>
    <p:sldId id="271" r:id="rId5"/>
    <p:sldId id="272" r:id="rId6"/>
    <p:sldId id="274" r:id="rId7"/>
    <p:sldId id="273" r:id="rId8"/>
    <p:sldId id="275" r:id="rId9"/>
    <p:sldId id="278" r:id="rId10"/>
    <p:sldId id="277" r:id="rId11"/>
    <p:sldId id="279" r:id="rId12"/>
    <p:sldId id="280" r:id="rId13"/>
    <p:sldId id="281" r:id="rId14"/>
    <p:sldId id="282" r:id="rId15"/>
    <p:sldId id="257" r:id="rId16"/>
    <p:sldId id="270" r:id="rId17"/>
    <p:sldId id="261" r:id="rId18"/>
    <p:sldId id="260" r:id="rId19"/>
    <p:sldId id="259" r:id="rId20"/>
    <p:sldId id="258" r:id="rId21"/>
    <p:sldId id="263" r:id="rId22"/>
    <p:sldId id="262" r:id="rId23"/>
    <p:sldId id="264" r:id="rId24"/>
    <p:sldId id="266" r:id="rId25"/>
    <p:sldId id="268"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2399A-5C0F-49C0-B822-A3457AF4D3C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309144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399A-5C0F-49C0-B822-A3457AF4D3C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301946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399A-5C0F-49C0-B822-A3457AF4D3C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174868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2399A-5C0F-49C0-B822-A3457AF4D3C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46755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2399A-5C0F-49C0-B822-A3457AF4D3CA}"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113846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2399A-5C0F-49C0-B822-A3457AF4D3CA}"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425983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2399A-5C0F-49C0-B822-A3457AF4D3CA}"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181902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2399A-5C0F-49C0-B822-A3457AF4D3CA}"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409473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2399A-5C0F-49C0-B822-A3457AF4D3CA}"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425892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399A-5C0F-49C0-B822-A3457AF4D3CA}"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379471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2399A-5C0F-49C0-B822-A3457AF4D3CA}"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CF30-9DA8-476F-87DE-EE678CF8A632}" type="slidenum">
              <a:rPr lang="en-US" smtClean="0"/>
              <a:t>‹#›</a:t>
            </a:fld>
            <a:endParaRPr lang="en-US"/>
          </a:p>
        </p:txBody>
      </p:sp>
    </p:spTree>
    <p:extLst>
      <p:ext uri="{BB962C8B-B14F-4D97-AF65-F5344CB8AC3E}">
        <p14:creationId xmlns:p14="http://schemas.microsoft.com/office/powerpoint/2010/main" val="328918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2399A-5C0F-49C0-B822-A3457AF4D3CA}" type="datetimeFigureOut">
              <a:rPr lang="en-US" smtClean="0"/>
              <a:t>9/10/2017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9CF30-9DA8-476F-87DE-EE678CF8A632}" type="slidenum">
              <a:rPr lang="en-US" smtClean="0"/>
              <a:t>‹#›</a:t>
            </a:fld>
            <a:endParaRPr lang="en-US"/>
          </a:p>
        </p:txBody>
      </p:sp>
    </p:spTree>
    <p:extLst>
      <p:ext uri="{BB962C8B-B14F-4D97-AF65-F5344CB8AC3E}">
        <p14:creationId xmlns:p14="http://schemas.microsoft.com/office/powerpoint/2010/main" val="887176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48599"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59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70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dirty="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620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25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586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3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Background</a:t>
            </a:r>
            <a:endParaRPr lang="en-US" sz="3200" dirty="0"/>
          </a:p>
        </p:txBody>
      </p:sp>
      <p:sp>
        <p:nvSpPr>
          <p:cNvPr id="3" name="Content Placeholder 2"/>
          <p:cNvSpPr>
            <a:spLocks noGrp="1"/>
          </p:cNvSpPr>
          <p:nvPr>
            <p:ph idx="1"/>
          </p:nvPr>
        </p:nvSpPr>
        <p:spPr>
          <a:xfrm>
            <a:off x="457200" y="1066800"/>
            <a:ext cx="8229600" cy="5334000"/>
          </a:xfrm>
        </p:spPr>
        <p:txBody>
          <a:bodyPr>
            <a:normAutofit fontScale="92500" lnSpcReduction="20000"/>
          </a:bodyPr>
          <a:lstStyle/>
          <a:p>
            <a:pPr algn="just"/>
            <a:r>
              <a:rPr lang="en-US" dirty="0"/>
              <a:t>Environmental pollution is one of the serious crisis to which we are facing today. </a:t>
            </a:r>
            <a:endParaRPr lang="en-US" dirty="0" smtClean="0"/>
          </a:p>
          <a:p>
            <a:pPr algn="just"/>
            <a:r>
              <a:rPr lang="en-US" dirty="0" smtClean="0"/>
              <a:t>Agreement in the United </a:t>
            </a:r>
            <a:r>
              <a:rPr lang="en-US" dirty="0"/>
              <a:t>Nations Environment </a:t>
            </a:r>
            <a:r>
              <a:rPr lang="en-US" dirty="0" smtClean="0"/>
              <a:t>Assembly held </a:t>
            </a:r>
            <a:r>
              <a:rPr lang="en-US" dirty="0"/>
              <a:t>in Nairobi on June 23-27, </a:t>
            </a:r>
            <a:r>
              <a:rPr lang="en-US" dirty="0" smtClean="0"/>
              <a:t>2014</a:t>
            </a:r>
          </a:p>
          <a:p>
            <a:pPr algn="just"/>
            <a:r>
              <a:rPr lang="en-US" dirty="0"/>
              <a:t>E</a:t>
            </a:r>
            <a:r>
              <a:rPr lang="en-US" dirty="0" smtClean="0"/>
              <a:t>stimates </a:t>
            </a:r>
            <a:r>
              <a:rPr lang="en-US" dirty="0"/>
              <a:t>by </a:t>
            </a:r>
            <a:r>
              <a:rPr lang="en-US" dirty="0" smtClean="0"/>
              <a:t>World </a:t>
            </a:r>
            <a:r>
              <a:rPr lang="en-US" dirty="0"/>
              <a:t>Health Organization (</a:t>
            </a:r>
            <a:r>
              <a:rPr lang="en-US" dirty="0" smtClean="0"/>
              <a:t>WHO), air pollution responsible </a:t>
            </a:r>
            <a:r>
              <a:rPr lang="en-US" dirty="0"/>
              <a:t>for seven million deaths </a:t>
            </a:r>
            <a:r>
              <a:rPr lang="en-US" dirty="0" smtClean="0"/>
              <a:t>annually</a:t>
            </a:r>
          </a:p>
          <a:p>
            <a:pPr algn="just"/>
            <a:r>
              <a:rPr lang="en-US" dirty="0"/>
              <a:t>As reported </a:t>
            </a:r>
            <a:r>
              <a:rPr lang="en-US" dirty="0" smtClean="0"/>
              <a:t>by OECD, </a:t>
            </a:r>
            <a:r>
              <a:rPr lang="en-US" dirty="0"/>
              <a:t>cost of the health impact of air pollution in OECD countries (including deaths and illness) was about USD 1.7 trillion in 2010. </a:t>
            </a:r>
            <a:endParaRPr lang="en-US" dirty="0" smtClean="0"/>
          </a:p>
          <a:p>
            <a:pPr algn="just"/>
            <a:r>
              <a:rPr lang="en-US" dirty="0" smtClean="0"/>
              <a:t>In </a:t>
            </a:r>
            <a:r>
              <a:rPr lang="en-US" dirty="0"/>
              <a:t>China, </a:t>
            </a:r>
            <a:r>
              <a:rPr lang="en-US" dirty="0" smtClean="0"/>
              <a:t>cost </a:t>
            </a:r>
            <a:r>
              <a:rPr lang="en-US" dirty="0"/>
              <a:t>of </a:t>
            </a:r>
            <a:r>
              <a:rPr lang="en-US" dirty="0" smtClean="0"/>
              <a:t>health </a:t>
            </a:r>
            <a:r>
              <a:rPr lang="en-US" dirty="0"/>
              <a:t>impact of air pollution was about USD 1.4 trillion in </a:t>
            </a:r>
            <a:r>
              <a:rPr lang="en-US" dirty="0" smtClean="0"/>
              <a:t>2010 </a:t>
            </a:r>
            <a:r>
              <a:rPr lang="en-US" dirty="0"/>
              <a:t>and about USD 0.5 trillion in India.</a:t>
            </a:r>
          </a:p>
          <a:p>
            <a:endParaRPr lang="en-US" dirty="0"/>
          </a:p>
        </p:txBody>
      </p:sp>
    </p:spTree>
    <p:extLst>
      <p:ext uri="{BB962C8B-B14F-4D97-AF65-F5344CB8AC3E}">
        <p14:creationId xmlns:p14="http://schemas.microsoft.com/office/powerpoint/2010/main" val="361351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2030 Sustainable Development Goals (</a:t>
            </a:r>
            <a:r>
              <a:rPr lang="en-US" sz="3200" dirty="0" smtClean="0"/>
              <a:t>SDGs)</a:t>
            </a:r>
            <a:endParaRPr lang="en-US" sz="3200" dirty="0"/>
          </a:p>
        </p:txBody>
      </p:sp>
      <p:sp>
        <p:nvSpPr>
          <p:cNvPr id="3" name="Content Placeholder 2"/>
          <p:cNvSpPr>
            <a:spLocks noGrp="1"/>
          </p:cNvSpPr>
          <p:nvPr>
            <p:ph idx="1"/>
          </p:nvPr>
        </p:nvSpPr>
        <p:spPr>
          <a:xfrm>
            <a:off x="457200" y="1219200"/>
            <a:ext cx="8229600" cy="5181600"/>
          </a:xfrm>
        </p:spPr>
        <p:txBody>
          <a:bodyPr>
            <a:normAutofit fontScale="55000" lnSpcReduction="20000"/>
          </a:bodyPr>
          <a:lstStyle/>
          <a:p>
            <a:pPr algn="just">
              <a:lnSpc>
                <a:spcPct val="120000"/>
              </a:lnSpc>
              <a:spcBef>
                <a:spcPts val="0"/>
              </a:spcBef>
            </a:pPr>
            <a:r>
              <a:rPr lang="en-US" sz="4300" dirty="0"/>
              <a:t>Goals 3 and </a:t>
            </a:r>
            <a:r>
              <a:rPr lang="en-US" sz="4300" dirty="0" smtClean="0"/>
              <a:t>11, </a:t>
            </a:r>
            <a:r>
              <a:rPr lang="en-US" sz="4300" dirty="0"/>
              <a:t>air quality and its impact on human health was considered as one of the top </a:t>
            </a:r>
            <a:r>
              <a:rPr lang="en-US" sz="4300" dirty="0" smtClean="0"/>
              <a:t>priorities</a:t>
            </a:r>
          </a:p>
          <a:p>
            <a:pPr marL="0" indent="0">
              <a:lnSpc>
                <a:spcPct val="120000"/>
              </a:lnSpc>
              <a:spcBef>
                <a:spcPts val="0"/>
              </a:spcBef>
              <a:buNone/>
            </a:pPr>
            <a:endParaRPr lang="en-US" sz="4300" dirty="0" smtClean="0"/>
          </a:p>
          <a:p>
            <a:pPr algn="just">
              <a:lnSpc>
                <a:spcPct val="120000"/>
              </a:lnSpc>
              <a:spcBef>
                <a:spcPts val="0"/>
              </a:spcBef>
            </a:pPr>
            <a:r>
              <a:rPr lang="en-US" sz="4300" dirty="0" smtClean="0"/>
              <a:t>Goal 3 - Envisions </a:t>
            </a:r>
            <a:r>
              <a:rPr lang="en-US" sz="4300" dirty="0"/>
              <a:t>to Make Cities and Human Settlements Inclusive, Safe, Resilient and Sustainable by reducing the adverse per capita environmental impact of cities, including by paying special attention to air quality and municipal and other waste </a:t>
            </a:r>
            <a:r>
              <a:rPr lang="en-US" sz="4300" dirty="0" smtClean="0"/>
              <a:t>management</a:t>
            </a:r>
          </a:p>
          <a:p>
            <a:pPr marL="0" indent="0" algn="just">
              <a:lnSpc>
                <a:spcPct val="120000"/>
              </a:lnSpc>
              <a:spcBef>
                <a:spcPts val="0"/>
              </a:spcBef>
              <a:buNone/>
            </a:pPr>
            <a:endParaRPr lang="en-US" sz="4300" dirty="0" smtClean="0"/>
          </a:p>
          <a:p>
            <a:pPr algn="just">
              <a:lnSpc>
                <a:spcPct val="120000"/>
              </a:lnSpc>
              <a:spcBef>
                <a:spcPts val="0"/>
              </a:spcBef>
            </a:pPr>
            <a:r>
              <a:rPr lang="en-US" sz="4300" dirty="0" smtClean="0"/>
              <a:t>Goal 11 - Ensure </a:t>
            </a:r>
            <a:r>
              <a:rPr lang="en-US" sz="4300" dirty="0"/>
              <a:t>Healthy Lives and Promote Well Being for All Ages through substantial reduction of the number of deaths and illnesses from hazardous chemicals and air pollution and contamination, among others. </a:t>
            </a:r>
            <a:endParaRPr lang="en-US" sz="4300" dirty="0" smtClean="0"/>
          </a:p>
          <a:p>
            <a:pPr marL="0" indent="0" algn="just">
              <a:lnSpc>
                <a:spcPct val="120000"/>
              </a:lnSpc>
              <a:spcBef>
                <a:spcPts val="0"/>
              </a:spcBef>
              <a:buNone/>
            </a:pPr>
            <a:endParaRPr lang="en-US" dirty="0"/>
          </a:p>
          <a:p>
            <a:endParaRPr lang="en-US" dirty="0"/>
          </a:p>
        </p:txBody>
      </p:sp>
    </p:spTree>
    <p:extLst>
      <p:ext uri="{BB962C8B-B14F-4D97-AF65-F5344CB8AC3E}">
        <p14:creationId xmlns:p14="http://schemas.microsoft.com/office/powerpoint/2010/main" val="392535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sz="4000" b="1" dirty="0" smtClean="0"/>
              <a:t>Project Objectives</a:t>
            </a:r>
            <a:r>
              <a:rPr lang="en-US" b="1" dirty="0"/>
              <a:t/>
            </a:r>
            <a:br>
              <a:rPr lang="en-US" b="1" dirty="0"/>
            </a:b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marL="0" indent="0">
              <a:buNone/>
            </a:pPr>
            <a:r>
              <a:rPr lang="en-US" dirty="0"/>
              <a:t>The project </a:t>
            </a:r>
            <a:r>
              <a:rPr lang="en-US" dirty="0" smtClean="0"/>
              <a:t>aims to:</a:t>
            </a:r>
          </a:p>
          <a:p>
            <a:pPr marL="0" indent="0">
              <a:buNone/>
            </a:pPr>
            <a:endParaRPr lang="en-US" b="1" dirty="0"/>
          </a:p>
          <a:p>
            <a:pPr marL="514350" indent="-514350" algn="just">
              <a:buAutoNum type="alphaLcPeriod"/>
            </a:pPr>
            <a:r>
              <a:rPr lang="en-US" dirty="0" smtClean="0"/>
              <a:t>Identify </a:t>
            </a:r>
            <a:r>
              <a:rPr lang="en-US" dirty="0"/>
              <a:t>and describe the issues and risks related to environmental health, with focus on Air Pollution, in which the governments worldwide are faced with that needed concrete response </a:t>
            </a:r>
            <a:r>
              <a:rPr lang="en-US" dirty="0" smtClean="0"/>
              <a:t>measures;</a:t>
            </a:r>
          </a:p>
          <a:p>
            <a:pPr marL="514350" indent="-514350" algn="just">
              <a:buAutoNum type="alphaLcPeriod"/>
            </a:pPr>
            <a:r>
              <a:rPr lang="en-US" dirty="0"/>
              <a:t>F</a:t>
            </a:r>
            <a:r>
              <a:rPr lang="en-US" dirty="0" smtClean="0"/>
              <a:t>ind </a:t>
            </a:r>
            <a:r>
              <a:rPr lang="en-US" dirty="0"/>
              <a:t>out how international organizations can assist/support in surmounting the effects of air pollution on health</a:t>
            </a:r>
            <a:r>
              <a:rPr lang="en-US" b="1" dirty="0"/>
              <a:t>; </a:t>
            </a:r>
            <a:r>
              <a:rPr lang="en-US" dirty="0"/>
              <a:t>and </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03670"/>
            <a:ext cx="3428999" cy="14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55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sz="4000" b="1" dirty="0" smtClean="0"/>
              <a:t>Project Objectives</a:t>
            </a:r>
            <a:r>
              <a:rPr lang="en-US" sz="4000" b="1" dirty="0"/>
              <a:t/>
            </a:r>
            <a:br>
              <a:rPr lang="en-US" sz="4000" b="1" dirty="0"/>
            </a:br>
            <a:endParaRPr lang="en-US" sz="4000" dirty="0"/>
          </a:p>
        </p:txBody>
      </p:sp>
      <p:sp>
        <p:nvSpPr>
          <p:cNvPr id="3" name="Content Placeholder 2"/>
          <p:cNvSpPr>
            <a:spLocks noGrp="1"/>
          </p:cNvSpPr>
          <p:nvPr>
            <p:ph idx="1"/>
          </p:nvPr>
        </p:nvSpPr>
        <p:spPr>
          <a:xfrm>
            <a:off x="457200" y="1219200"/>
            <a:ext cx="8229600" cy="4906963"/>
          </a:xfrm>
        </p:spPr>
        <p:txBody>
          <a:bodyPr>
            <a:noAutofit/>
          </a:bodyPr>
          <a:lstStyle/>
          <a:p>
            <a:pPr marL="457200" indent="-457200" algn="just">
              <a:buNone/>
            </a:pPr>
            <a:endParaRPr lang="en-US" sz="2800" dirty="0" smtClean="0"/>
          </a:p>
          <a:p>
            <a:pPr marL="457200" indent="-457200" algn="just">
              <a:buNone/>
            </a:pPr>
            <a:endParaRPr lang="en-US" sz="2800" dirty="0" smtClean="0"/>
          </a:p>
          <a:p>
            <a:pPr marL="457200" indent="-457200" algn="just">
              <a:buNone/>
            </a:pPr>
            <a:endParaRPr lang="en-US" dirty="0" smtClean="0"/>
          </a:p>
          <a:p>
            <a:pPr marL="457200" indent="-457200" algn="just">
              <a:buNone/>
            </a:pPr>
            <a:r>
              <a:rPr lang="en-US" dirty="0" smtClean="0"/>
              <a:t>c. Describe the challenges of SAIs in auditing these issues and identify the best strategies and practices which will assist SAIs to face and overcome these challenges.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3886200"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9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sz="4000" b="1" dirty="0" smtClean="0"/>
              <a:t>Project Scope</a:t>
            </a:r>
            <a:r>
              <a:rPr lang="en-US" sz="4000" b="1" dirty="0"/>
              <a:t/>
            </a:r>
            <a:br>
              <a:rPr lang="en-US" sz="4000" b="1" dirty="0"/>
            </a:br>
            <a:endParaRPr lang="en-US" sz="40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b="1" i="1" dirty="0"/>
              <a:t>Issue Area #1: </a:t>
            </a:r>
            <a:r>
              <a:rPr lang="en-US" b="1" dirty="0"/>
              <a:t>Effects/Impact of Air Pollution to Environmental Health </a:t>
            </a:r>
            <a:endParaRPr lang="en-US" dirty="0"/>
          </a:p>
          <a:p>
            <a:pPr marL="0" indent="0">
              <a:buNone/>
            </a:pPr>
            <a:endParaRPr lang="en-US" dirty="0" smtClean="0"/>
          </a:p>
          <a:p>
            <a:pPr marL="0" indent="0">
              <a:buNone/>
            </a:pPr>
            <a:r>
              <a:rPr lang="en-US" dirty="0" smtClean="0"/>
              <a:t>     The chapter </a:t>
            </a:r>
            <a:r>
              <a:rPr lang="en-US" dirty="0"/>
              <a:t>covers the following</a:t>
            </a:r>
            <a:r>
              <a:rPr lang="en-US" dirty="0" smtClean="0"/>
              <a:t>: </a:t>
            </a:r>
            <a:endParaRPr lang="en-US" dirty="0"/>
          </a:p>
          <a:p>
            <a:pPr marL="0" indent="0">
              <a:buNone/>
            </a:pPr>
            <a:endParaRPr lang="en-US" dirty="0"/>
          </a:p>
          <a:p>
            <a:pPr marL="800100" lvl="0"/>
            <a:r>
              <a:rPr lang="en-US" dirty="0"/>
              <a:t>Definition of a</a:t>
            </a:r>
            <a:r>
              <a:rPr lang="en-US" dirty="0" smtClean="0"/>
              <a:t>ir </a:t>
            </a:r>
            <a:r>
              <a:rPr lang="en-US" dirty="0"/>
              <a:t>pollution </a:t>
            </a:r>
          </a:p>
          <a:p>
            <a:pPr marL="800100" lvl="0"/>
            <a:r>
              <a:rPr lang="en-US" dirty="0"/>
              <a:t>Categories of </a:t>
            </a:r>
            <a:r>
              <a:rPr lang="en-US" dirty="0" smtClean="0"/>
              <a:t>air pollution </a:t>
            </a:r>
            <a:endParaRPr lang="en-US" dirty="0"/>
          </a:p>
          <a:p>
            <a:pPr marL="800100" lvl="0"/>
            <a:r>
              <a:rPr lang="en-US" dirty="0"/>
              <a:t>Types of </a:t>
            </a:r>
            <a:r>
              <a:rPr lang="en-US" dirty="0" smtClean="0"/>
              <a:t>common pollutants</a:t>
            </a:r>
            <a:endParaRPr lang="en-US" dirty="0"/>
          </a:p>
          <a:p>
            <a:pPr marL="800100" lvl="0"/>
            <a:r>
              <a:rPr lang="en-US" dirty="0"/>
              <a:t>Sources of </a:t>
            </a:r>
            <a:r>
              <a:rPr lang="en-US" dirty="0" smtClean="0"/>
              <a:t>air pollution</a:t>
            </a:r>
            <a:endParaRPr lang="en-US" dirty="0"/>
          </a:p>
          <a:p>
            <a:pPr marL="800100" lvl="0"/>
            <a:r>
              <a:rPr lang="en-US" dirty="0"/>
              <a:t>Who are </a:t>
            </a:r>
            <a:r>
              <a:rPr lang="en-US" dirty="0" smtClean="0"/>
              <a:t>vulnerable </a:t>
            </a:r>
            <a:r>
              <a:rPr lang="en-US" dirty="0"/>
              <a:t>to </a:t>
            </a:r>
            <a:r>
              <a:rPr lang="en-US" dirty="0" smtClean="0"/>
              <a:t>air pollution</a:t>
            </a:r>
            <a:endParaRPr lang="en-US" dirty="0"/>
          </a:p>
          <a:p>
            <a:pPr marL="800100" lvl="0"/>
            <a:r>
              <a:rPr lang="en-US" dirty="0"/>
              <a:t>Effects/Impact of </a:t>
            </a:r>
            <a:r>
              <a:rPr lang="en-US" dirty="0" smtClean="0"/>
              <a:t>air pollution </a:t>
            </a:r>
            <a:r>
              <a:rPr lang="en-US" dirty="0"/>
              <a:t>on </a:t>
            </a:r>
            <a:r>
              <a:rPr lang="en-US" dirty="0" smtClean="0"/>
              <a:t>health </a:t>
            </a:r>
            <a:endParaRPr lang="en-US" dirty="0"/>
          </a:p>
          <a:p>
            <a:pPr marL="800100" lvl="0"/>
            <a:r>
              <a:rPr lang="en-US" dirty="0"/>
              <a:t>Diseases </a:t>
            </a:r>
            <a:r>
              <a:rPr lang="en-US" dirty="0" smtClean="0"/>
              <a:t>related </a:t>
            </a:r>
            <a:r>
              <a:rPr lang="en-US" dirty="0"/>
              <a:t>to </a:t>
            </a:r>
            <a:r>
              <a:rPr lang="en-US" dirty="0" smtClean="0"/>
              <a:t>air pollution</a:t>
            </a: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31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sz="4000" b="1" dirty="0" smtClean="0"/>
              <a:t>Project Scope</a:t>
            </a:r>
            <a:br>
              <a:rPr lang="en-US" sz="4000" b="1" dirty="0" smtClean="0"/>
            </a:br>
            <a:endParaRPr lang="en-US" sz="4000"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0" indent="0" algn="just">
              <a:buNone/>
            </a:pPr>
            <a:r>
              <a:rPr lang="en-US" b="1" i="1" dirty="0"/>
              <a:t>Issue Area #2:</a:t>
            </a:r>
            <a:r>
              <a:rPr lang="en-US" b="1" dirty="0" smtClean="0">
                <a:effectLst/>
              </a:rPr>
              <a:t> </a:t>
            </a:r>
            <a:r>
              <a:rPr lang="en-US" b="1" dirty="0"/>
              <a:t>Risks to governments due to effects of environmental health related to air pollution</a:t>
            </a:r>
            <a:r>
              <a:rPr lang="en-US" b="1" dirty="0" smtClean="0">
                <a:effectLst/>
              </a:rPr>
              <a:t> </a:t>
            </a:r>
          </a:p>
          <a:p>
            <a:pPr marL="0" indent="0" algn="just">
              <a:buNone/>
            </a:pPr>
            <a:endParaRPr lang="en-US" b="1" dirty="0"/>
          </a:p>
          <a:p>
            <a:pPr marL="0" indent="0" algn="just">
              <a:buNone/>
            </a:pPr>
            <a:r>
              <a:rPr lang="en-US" dirty="0" smtClean="0"/>
              <a:t>    This </a:t>
            </a:r>
            <a:r>
              <a:rPr lang="en-US" dirty="0"/>
              <a:t>area discusses on:</a:t>
            </a:r>
            <a:endParaRPr lang="en-US" dirty="0" smtClean="0">
              <a:effectLst/>
            </a:endParaRPr>
          </a:p>
          <a:p>
            <a:pPr marL="0" indent="0">
              <a:buNone/>
            </a:pPr>
            <a:endParaRPr lang="en-US" dirty="0" smtClean="0">
              <a:effectLst/>
            </a:endParaRPr>
          </a:p>
          <a:p>
            <a:pPr marL="800100" lvl="0" algn="just"/>
            <a:r>
              <a:rPr lang="en-US" dirty="0"/>
              <a:t>Risk on access to information on levels of air pollutants and their main sources of </a:t>
            </a:r>
            <a:r>
              <a:rPr lang="en-US" dirty="0" smtClean="0"/>
              <a:t>pollutants</a:t>
            </a:r>
            <a:endParaRPr lang="en-US" dirty="0" smtClean="0">
              <a:effectLst/>
            </a:endParaRPr>
          </a:p>
          <a:p>
            <a:pPr marL="800100" lvl="0" algn="just"/>
            <a:r>
              <a:rPr lang="en-US" dirty="0"/>
              <a:t>Risk on lack of awareness about the health burden on air pollution</a:t>
            </a:r>
            <a:endParaRPr lang="en-US" dirty="0" smtClean="0">
              <a:effectLst/>
            </a:endParaRPr>
          </a:p>
          <a:p>
            <a:pPr marL="800100" lvl="0" algn="just"/>
            <a:r>
              <a:rPr lang="en-US" dirty="0"/>
              <a:t>Risk to environment and human health</a:t>
            </a:r>
            <a:endParaRPr lang="en-US" dirty="0" smtClean="0">
              <a:effectLst/>
            </a:endParaRPr>
          </a:p>
          <a:p>
            <a:pPr marL="800100" lvl="0" algn="just"/>
            <a:r>
              <a:rPr lang="en-US" dirty="0"/>
              <a:t>Financial risks related to air pollution and human health</a:t>
            </a:r>
            <a:endParaRPr lang="en-US" dirty="0" smtClean="0">
              <a:effectLst/>
            </a:endParaRPr>
          </a:p>
          <a:p>
            <a:pPr marL="0" indent="0" algn="just">
              <a:buNone/>
            </a:pPr>
            <a:endParaRPr lang="en-US" dirty="0" smtClean="0">
              <a:effectLst/>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05000"/>
            <a:ext cx="4343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655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Project Scope</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lgn="just">
              <a:spcBef>
                <a:spcPts val="0"/>
              </a:spcBef>
              <a:buNone/>
            </a:pPr>
            <a:r>
              <a:rPr lang="en-US" b="1" i="1" dirty="0"/>
              <a:t>Issue Area #3: Role of governments in responding to the effects of </a:t>
            </a:r>
            <a:r>
              <a:rPr lang="en-US" b="1" dirty="0"/>
              <a:t>environmental health related to air pollution </a:t>
            </a:r>
            <a:endParaRPr lang="en-US" dirty="0" smtClean="0">
              <a:effectLst/>
            </a:endParaRPr>
          </a:p>
          <a:p>
            <a:pPr marL="0" indent="0">
              <a:buNone/>
            </a:pPr>
            <a:r>
              <a:rPr lang="en-US" dirty="0" smtClean="0"/>
              <a:t>   </a:t>
            </a:r>
          </a:p>
          <a:p>
            <a:pPr marL="0" indent="0">
              <a:buNone/>
            </a:pPr>
            <a:r>
              <a:rPr lang="en-US" dirty="0"/>
              <a:t> </a:t>
            </a:r>
            <a:r>
              <a:rPr lang="en-US" dirty="0" smtClean="0"/>
              <a:t>   This </a:t>
            </a:r>
            <a:r>
              <a:rPr lang="en-US" dirty="0"/>
              <a:t>area focuses on</a:t>
            </a:r>
            <a:r>
              <a:rPr lang="en-US" dirty="0" smtClean="0"/>
              <a:t>:</a:t>
            </a:r>
          </a:p>
          <a:p>
            <a:pPr marL="0" indent="0">
              <a:buNone/>
            </a:pPr>
            <a:endParaRPr lang="en-US" dirty="0"/>
          </a:p>
          <a:p>
            <a:pPr marL="800100" lvl="0" algn="just"/>
            <a:r>
              <a:rPr lang="en-US" dirty="0"/>
              <a:t>Efforts undertaken by </a:t>
            </a:r>
            <a:r>
              <a:rPr lang="en-US" dirty="0" err="1" smtClean="0"/>
              <a:t>slected</a:t>
            </a:r>
            <a:r>
              <a:rPr lang="en-US" dirty="0" smtClean="0"/>
              <a:t> governments </a:t>
            </a:r>
            <a:r>
              <a:rPr lang="en-US" dirty="0"/>
              <a:t>worldwide to determine the level of air pollution in their own country as well as its impact on public health</a:t>
            </a:r>
          </a:p>
          <a:p>
            <a:pPr marL="800100" lvl="0" algn="just"/>
            <a:r>
              <a:rPr lang="en-US" dirty="0"/>
              <a:t>Policies and/or programs and strategies taken by </a:t>
            </a:r>
            <a:r>
              <a:rPr lang="en-US" dirty="0" smtClean="0"/>
              <a:t>these governments </a:t>
            </a:r>
            <a:r>
              <a:rPr lang="en-US" dirty="0"/>
              <a:t>reduce and combat air pollution and its health impact</a:t>
            </a:r>
          </a:p>
          <a:p>
            <a:pPr marL="800100" lvl="0" algn="just"/>
            <a:r>
              <a:rPr lang="en-US" dirty="0"/>
              <a:t>Evaluate the cost-effectiveness of policies and/or programs and strategies </a:t>
            </a:r>
            <a:r>
              <a:rPr lang="en-US" dirty="0" smtClean="0"/>
              <a:t>of these governments against </a:t>
            </a:r>
            <a:r>
              <a:rPr lang="en-US" dirty="0"/>
              <a:t>air pollution and its effects on health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411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64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3505199"/>
          </a:xfrm>
        </p:spPr>
        <p:txBody>
          <a:bodyPr>
            <a:normAutofit/>
          </a:bodyPr>
          <a:lstStyle/>
          <a:p>
            <a:r>
              <a:rPr lang="en-US" b="1" dirty="0"/>
              <a:t>Project Work Plan 2017-2019</a:t>
            </a:r>
            <a:r>
              <a:rPr lang="en-US" dirty="0"/>
              <a:t/>
            </a:r>
            <a:br>
              <a:rPr lang="en-US" dirty="0"/>
            </a:br>
            <a:r>
              <a:rPr lang="en-US" b="1" dirty="0"/>
              <a:t>Environmental Health </a:t>
            </a:r>
            <a:r>
              <a:rPr lang="en-US" b="1" dirty="0" smtClean="0"/>
              <a:t>(Focus </a:t>
            </a:r>
            <a:r>
              <a:rPr lang="en-US" b="1" dirty="0"/>
              <a:t>on Air Pollution)</a:t>
            </a:r>
            <a:r>
              <a:rPr lang="en-US" dirty="0"/>
              <a:t/>
            </a:r>
            <a:br>
              <a:rPr lang="en-US" dirty="0"/>
            </a:br>
            <a:r>
              <a:rPr lang="en-US" b="1" dirty="0" smtClean="0"/>
              <a:t>Project </a:t>
            </a:r>
            <a:r>
              <a:rPr lang="en-US" b="1" dirty="0"/>
              <a:t>Leader: SAI </a:t>
            </a:r>
            <a:r>
              <a:rPr lang="en-US" b="1" dirty="0" smtClean="0"/>
              <a:t>Philippines</a:t>
            </a:r>
            <a:r>
              <a:rPr lang="en-US" dirty="0"/>
              <a:t/>
            </a:r>
            <a:br>
              <a:rPr lang="en-US" dirty="0"/>
            </a:br>
            <a:endParaRPr lang="en-US" dirty="0"/>
          </a:p>
        </p:txBody>
      </p:sp>
    </p:spTree>
    <p:extLst>
      <p:ext uri="{BB962C8B-B14F-4D97-AF65-F5344CB8AC3E}">
        <p14:creationId xmlns:p14="http://schemas.microsoft.com/office/powerpoint/2010/main" val="2813434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Project Scope</a:t>
            </a:r>
            <a:endParaRPr lang="en-US" sz="36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b="1" i="1" dirty="0"/>
              <a:t>Issue Area #4: Efforts of International Organization on Air Pollution</a:t>
            </a:r>
            <a:endParaRPr lang="en-US" dirty="0"/>
          </a:p>
          <a:p>
            <a:pPr marL="0" indent="0">
              <a:buNone/>
            </a:pPr>
            <a:endParaRPr lang="en-US" dirty="0" smtClean="0"/>
          </a:p>
          <a:p>
            <a:pPr marL="0" indent="0">
              <a:buNone/>
            </a:pPr>
            <a:r>
              <a:rPr lang="en-US" dirty="0"/>
              <a:t> </a:t>
            </a:r>
            <a:r>
              <a:rPr lang="en-US" dirty="0" smtClean="0"/>
              <a:t>    This </a:t>
            </a:r>
            <a:r>
              <a:rPr lang="en-US" dirty="0"/>
              <a:t>chapter will discuss on:</a:t>
            </a:r>
          </a:p>
          <a:p>
            <a:pPr marL="0" indent="0">
              <a:buNone/>
            </a:pPr>
            <a:endParaRPr lang="en-US" dirty="0"/>
          </a:p>
          <a:p>
            <a:pPr marL="800100" lvl="0" algn="just"/>
            <a:r>
              <a:rPr lang="en-US" dirty="0"/>
              <a:t>International assembly/congress on air pollution </a:t>
            </a:r>
          </a:p>
          <a:p>
            <a:pPr marL="800100" lvl="0" algn="just"/>
            <a:r>
              <a:rPr lang="en-US" dirty="0"/>
              <a:t>Responses of international organizations in helping governments reducing and combatting air pollution and its health effects</a:t>
            </a:r>
          </a:p>
          <a:p>
            <a:pPr marL="800100" lvl="0" algn="just"/>
            <a:r>
              <a:rPr lang="en-US" dirty="0"/>
              <a:t>Assistance and provision of funding sources in support on programs and projects related on impacts of air pollution on health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038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11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Project Scope</a:t>
            </a:r>
            <a:endParaRPr lang="en-US" sz="3200" dirty="0"/>
          </a:p>
        </p:txBody>
      </p:sp>
      <p:sp>
        <p:nvSpPr>
          <p:cNvPr id="3" name="Content Placeholder 2"/>
          <p:cNvSpPr>
            <a:spLocks noGrp="1"/>
          </p:cNvSpPr>
          <p:nvPr>
            <p:ph idx="1"/>
          </p:nvPr>
        </p:nvSpPr>
        <p:spPr>
          <a:xfrm>
            <a:off x="457200" y="1143000"/>
            <a:ext cx="8229600" cy="5257800"/>
          </a:xfrm>
        </p:spPr>
        <p:txBody>
          <a:bodyPr>
            <a:normAutofit fontScale="77500" lnSpcReduction="20000"/>
          </a:bodyPr>
          <a:lstStyle/>
          <a:p>
            <a:pPr marL="0" indent="0" algn="just">
              <a:buNone/>
            </a:pPr>
            <a:r>
              <a:rPr lang="en-US" b="1" dirty="0"/>
              <a:t>Issue Area 5: Describe the challenges faced by SAIs in auditing these issues and identify the best approaches and practices which will assist SAIs to overcome these </a:t>
            </a:r>
            <a:r>
              <a:rPr lang="en-US" b="1" dirty="0" smtClean="0"/>
              <a:t>challenges</a:t>
            </a:r>
          </a:p>
          <a:p>
            <a:pPr marL="0" indent="0">
              <a:buNone/>
            </a:pPr>
            <a:endParaRPr lang="en-US" dirty="0" smtClean="0"/>
          </a:p>
          <a:p>
            <a:pPr marL="0" indent="0">
              <a:lnSpc>
                <a:spcPct val="120000"/>
              </a:lnSpc>
              <a:spcBef>
                <a:spcPts val="0"/>
              </a:spcBef>
              <a:buNone/>
            </a:pPr>
            <a:r>
              <a:rPr lang="en-US" dirty="0"/>
              <a:t> </a:t>
            </a:r>
            <a:r>
              <a:rPr lang="en-US" dirty="0" smtClean="0"/>
              <a:t>     This </a:t>
            </a:r>
            <a:r>
              <a:rPr lang="en-US" dirty="0"/>
              <a:t>issue area covers: </a:t>
            </a:r>
            <a:endParaRPr lang="en-US" dirty="0" smtClean="0"/>
          </a:p>
          <a:p>
            <a:pPr marL="0" indent="0">
              <a:lnSpc>
                <a:spcPct val="120000"/>
              </a:lnSpc>
              <a:spcBef>
                <a:spcPts val="0"/>
              </a:spcBef>
              <a:buNone/>
            </a:pPr>
            <a:endParaRPr lang="en-US" dirty="0"/>
          </a:p>
          <a:p>
            <a:pPr marL="800100" lvl="0" algn="just">
              <a:lnSpc>
                <a:spcPct val="120000"/>
              </a:lnSpc>
              <a:spcBef>
                <a:spcPts val="0"/>
              </a:spcBef>
            </a:pPr>
            <a:r>
              <a:rPr lang="en-US" dirty="0"/>
              <a:t>The scope, objectives and types of audits conducted by SAIs represented in the audit analysis and survey</a:t>
            </a:r>
          </a:p>
          <a:p>
            <a:pPr marL="800100" lvl="0" algn="just"/>
            <a:r>
              <a:rPr lang="en-US" dirty="0"/>
              <a:t>Challenges faced by SAIs in auditing air pollution and its impact on health and their strategies employed in overcoming the barriers </a:t>
            </a:r>
          </a:p>
          <a:p>
            <a:pPr marL="800100" lvl="0" algn="just"/>
            <a:r>
              <a:rPr lang="en-US" dirty="0"/>
              <a:t>Identifying the SAIs best audit practices </a:t>
            </a:r>
          </a:p>
          <a:p>
            <a:pPr marL="800100" lvl="0" algn="just"/>
            <a:r>
              <a:rPr lang="en-US" dirty="0"/>
              <a:t>Obstacles/Hindrances faced by other SAIs who have not yet engaged in audit air pollution and its health impact </a:t>
            </a:r>
          </a:p>
          <a:p>
            <a:pPr marL="0" indent="0" algn="just">
              <a:buNone/>
            </a:pP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35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991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
            </a:r>
            <a:br>
              <a:rPr lang="en-US" b="1" dirty="0" smtClean="0"/>
            </a:br>
            <a:r>
              <a:rPr lang="en-US" sz="3600" b="1" dirty="0" smtClean="0"/>
              <a:t>Planned Methodology</a:t>
            </a:r>
            <a:r>
              <a:rPr lang="en-US" b="1" dirty="0"/>
              <a:t/>
            </a:r>
            <a:br>
              <a:rPr lang="en-US" b="1" dirty="0"/>
            </a:br>
            <a:endParaRPr lang="en-US" dirty="0"/>
          </a:p>
        </p:txBody>
      </p:sp>
      <p:sp>
        <p:nvSpPr>
          <p:cNvPr id="3" name="Content Placeholder 2"/>
          <p:cNvSpPr>
            <a:spLocks noGrp="1"/>
          </p:cNvSpPr>
          <p:nvPr>
            <p:ph idx="1"/>
          </p:nvPr>
        </p:nvSpPr>
        <p:spPr>
          <a:xfrm>
            <a:off x="457200" y="990600"/>
            <a:ext cx="8229600" cy="5638800"/>
          </a:xfrm>
        </p:spPr>
        <p:txBody>
          <a:bodyPr>
            <a:normAutofit/>
          </a:bodyPr>
          <a:lstStyle/>
          <a:p>
            <a:pPr marL="514350" indent="-514350">
              <a:buAutoNum type="arabicPeriod"/>
            </a:pPr>
            <a:r>
              <a:rPr lang="en-US" dirty="0" smtClean="0"/>
              <a:t>Literature Review</a:t>
            </a:r>
            <a:endParaRPr lang="en-US" dirty="0"/>
          </a:p>
          <a:p>
            <a:pPr marL="514350" indent="-514350" algn="just">
              <a:buAutoNum type="arabicPeriod"/>
            </a:pPr>
            <a:r>
              <a:rPr lang="en-US" dirty="0"/>
              <a:t>Study of Different SAIs Audit </a:t>
            </a:r>
            <a:r>
              <a:rPr lang="en-US" dirty="0" smtClean="0"/>
              <a:t>Reports</a:t>
            </a:r>
          </a:p>
          <a:p>
            <a:pPr marL="568325" lvl="0" indent="-568325" algn="just">
              <a:buAutoNum type="arabicPeriod" startAt="3"/>
            </a:pPr>
            <a:r>
              <a:rPr lang="en-GB" dirty="0" smtClean="0"/>
              <a:t>Reference </a:t>
            </a:r>
            <a:r>
              <a:rPr lang="en-GB" dirty="0"/>
              <a:t>to recent publications of Organization for Economic and Development (OECD) and European Environmental Agency related to air pollution and its impact on </a:t>
            </a:r>
            <a:r>
              <a:rPr lang="en-GB" dirty="0" smtClean="0"/>
              <a:t>health</a:t>
            </a:r>
            <a:endParaRPr lang="en-US" dirty="0" smtClean="0"/>
          </a:p>
          <a:p>
            <a:pPr marL="514350" lvl="0" indent="-514350" algn="just">
              <a:buAutoNum type="arabicPeriod" startAt="3"/>
            </a:pPr>
            <a:r>
              <a:rPr lang="en-GB" dirty="0" smtClean="0"/>
              <a:t>Review </a:t>
            </a:r>
            <a:r>
              <a:rPr lang="en-GB" dirty="0"/>
              <a:t>of the concluded cooperative and parallel audits of WGEA SAI members related to the subject of the Project as </a:t>
            </a:r>
            <a:r>
              <a:rPr lang="en-GB" dirty="0" smtClean="0"/>
              <a:t>references</a:t>
            </a:r>
            <a:endParaRPr lang="en-US" dirty="0" smtClean="0"/>
          </a:p>
          <a:p>
            <a:pPr marL="0" indent="0" algn="just">
              <a:buNone/>
            </a:pPr>
            <a:endParaRPr lang="en-US" dirty="0" smtClean="0"/>
          </a:p>
          <a:p>
            <a:pPr marL="0" indent="0" algn="just">
              <a:buNone/>
            </a:pPr>
            <a:endParaRPr lang="en-US" dirty="0"/>
          </a:p>
        </p:txBody>
      </p:sp>
    </p:spTree>
    <p:extLst>
      <p:ext uri="{BB962C8B-B14F-4D97-AF65-F5344CB8AC3E}">
        <p14:creationId xmlns:p14="http://schemas.microsoft.com/office/powerpoint/2010/main" val="4238217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000" b="1" dirty="0" smtClean="0"/>
              <a:t>Planned Methodology</a:t>
            </a:r>
            <a:br>
              <a:rPr lang="en-US" sz="4000" b="1" dirty="0" smtClean="0"/>
            </a:br>
            <a:endParaRPr lang="en-US" sz="4000" dirty="0"/>
          </a:p>
        </p:txBody>
      </p:sp>
      <p:sp>
        <p:nvSpPr>
          <p:cNvPr id="3" name="Content Placeholder 2"/>
          <p:cNvSpPr>
            <a:spLocks noGrp="1"/>
          </p:cNvSpPr>
          <p:nvPr>
            <p:ph idx="1"/>
          </p:nvPr>
        </p:nvSpPr>
        <p:spPr/>
        <p:txBody>
          <a:bodyPr>
            <a:normAutofit fontScale="92500"/>
          </a:bodyPr>
          <a:lstStyle/>
          <a:p>
            <a:pPr marL="0" indent="0" algn="just">
              <a:buNone/>
            </a:pPr>
            <a:r>
              <a:rPr lang="en-US" dirty="0" smtClean="0"/>
              <a:t>5. </a:t>
            </a:r>
            <a:r>
              <a:rPr lang="en-US" dirty="0"/>
              <a:t>Discussion Panels with Experts and Academe</a:t>
            </a:r>
          </a:p>
          <a:p>
            <a:pPr marL="400050" indent="-400050" algn="just">
              <a:buNone/>
            </a:pPr>
            <a:r>
              <a:rPr lang="en-US" dirty="0" smtClean="0"/>
              <a:t>6. Analysis </a:t>
            </a:r>
            <a:r>
              <a:rPr lang="en-US" dirty="0"/>
              <a:t>of information and case studies gathered through survey to the WGEA community</a:t>
            </a:r>
          </a:p>
          <a:p>
            <a:pPr marL="515938" indent="-515938" algn="just">
              <a:buNone/>
            </a:pPr>
            <a:r>
              <a:rPr lang="en-US" dirty="0" smtClean="0"/>
              <a:t>7. Information and data exchange, by email, with the members of the subgroup on the project.</a:t>
            </a:r>
          </a:p>
          <a:p>
            <a:pPr marL="461963" indent="-461963" algn="just">
              <a:buNone/>
            </a:pPr>
            <a:r>
              <a:rPr lang="en-US" dirty="0" smtClean="0"/>
              <a:t>8. Workshops </a:t>
            </a:r>
            <a:r>
              <a:rPr lang="en-US" dirty="0"/>
              <a:t>and work sessions during the meetings of the WGEA members, specifically with the Steering Committee.</a:t>
            </a:r>
          </a:p>
          <a:p>
            <a:endParaRPr lang="en-US" dirty="0"/>
          </a:p>
        </p:txBody>
      </p:sp>
    </p:spTree>
    <p:extLst>
      <p:ext uri="{BB962C8B-B14F-4D97-AF65-F5344CB8AC3E}">
        <p14:creationId xmlns:p14="http://schemas.microsoft.com/office/powerpoint/2010/main" val="1525001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
            </a:r>
            <a:br>
              <a:rPr lang="en-US" b="1" dirty="0" smtClean="0"/>
            </a:br>
            <a:r>
              <a:rPr lang="en-US" sz="4000" b="1" dirty="0" smtClean="0"/>
              <a:t>Proposed </a:t>
            </a:r>
            <a:r>
              <a:rPr lang="en-US" sz="4000" b="1" dirty="0"/>
              <a:t>Timeline and Key </a:t>
            </a:r>
            <a:r>
              <a:rPr lang="en-US" sz="4000" b="1" dirty="0" smtClean="0"/>
              <a:t>Milestones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034749"/>
              </p:ext>
            </p:extLst>
          </p:nvPr>
        </p:nvGraphicFramePr>
        <p:xfrm>
          <a:off x="457200" y="1600200"/>
          <a:ext cx="8229600" cy="36017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algn="ctr">
                        <a:spcBef>
                          <a:spcPts val="0"/>
                        </a:spcBef>
                        <a:spcAft>
                          <a:spcPts val="0"/>
                        </a:spcAft>
                      </a:pPr>
                      <a:r>
                        <a:rPr lang="en-US" sz="2000" b="1" dirty="0">
                          <a:effectLst/>
                          <a:latin typeface="Arial"/>
                          <a:ea typeface="Times New Roman"/>
                          <a:cs typeface="Times New Roman"/>
                        </a:rPr>
                        <a:t>Stage</a:t>
                      </a:r>
                      <a:endParaRPr lang="en-US" sz="20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000" b="1" dirty="0">
                          <a:effectLst/>
                          <a:latin typeface="Arial"/>
                          <a:ea typeface="Times New Roman"/>
                          <a:cs typeface="Times New Roman"/>
                        </a:rPr>
                        <a:t>Action</a:t>
                      </a:r>
                      <a:endParaRPr lang="en-US" sz="20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000" b="1" dirty="0">
                          <a:effectLst/>
                          <a:latin typeface="Arial"/>
                          <a:ea typeface="Times New Roman"/>
                          <a:cs typeface="Times New Roman"/>
                        </a:rPr>
                        <a:t>Date</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ctr"/>
                      <a:r>
                        <a:rPr lang="en-US" sz="2000" dirty="0" smtClean="0"/>
                        <a:t>1</a:t>
                      </a:r>
                    </a:p>
                  </a:txBody>
                  <a:tcPr/>
                </a:tc>
                <a:tc>
                  <a:txBody>
                    <a:bodyPr/>
                    <a:lstStyle/>
                    <a:p>
                      <a:pPr marL="0" marR="0" algn="just">
                        <a:spcBef>
                          <a:spcPts val="0"/>
                        </a:spcBef>
                        <a:spcAft>
                          <a:spcPts val="0"/>
                        </a:spcAft>
                      </a:pPr>
                      <a:r>
                        <a:rPr lang="en-US" sz="2000" dirty="0">
                          <a:effectLst/>
                          <a:latin typeface="Arial"/>
                          <a:ea typeface="Times New Roman"/>
                          <a:cs typeface="Times New Roman"/>
                        </a:rPr>
                        <a:t>Final draft of Project Plan to WGEA Secretariat</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latin typeface="Arial"/>
                          <a:ea typeface="Times New Roman"/>
                          <a:cs typeface="Times New Roman"/>
                        </a:rPr>
                        <a:t>Before end of May 2017 </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ctr"/>
                      <a:r>
                        <a:rPr lang="en-US" sz="2000" dirty="0" smtClean="0"/>
                        <a:t>2</a:t>
                      </a:r>
                      <a:endParaRPr lang="en-US" sz="2000" dirty="0"/>
                    </a:p>
                  </a:txBody>
                  <a:tcPr/>
                </a:tc>
                <a:tc>
                  <a:txBody>
                    <a:bodyPr/>
                    <a:lstStyle/>
                    <a:p>
                      <a:pPr marL="0" marR="0" algn="just">
                        <a:spcBef>
                          <a:spcPts val="0"/>
                        </a:spcBef>
                        <a:spcAft>
                          <a:spcPts val="0"/>
                        </a:spcAft>
                      </a:pPr>
                      <a:r>
                        <a:rPr lang="en-US" sz="2000" dirty="0">
                          <a:effectLst/>
                          <a:latin typeface="Arial"/>
                          <a:ea typeface="Times New Roman"/>
                          <a:cs typeface="Times New Roman"/>
                        </a:rPr>
                        <a:t>Receive comments from Steering Committee</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latin typeface="Arial"/>
                          <a:ea typeface="Times New Roman"/>
                          <a:cs typeface="Times New Roman"/>
                        </a:rPr>
                        <a:t>May-June 2017</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ctr"/>
                      <a:r>
                        <a:rPr lang="en-US" sz="2000" dirty="0" smtClean="0"/>
                        <a:t>3</a:t>
                      </a:r>
                      <a:endParaRPr lang="en-US" sz="2000" dirty="0"/>
                    </a:p>
                  </a:txBody>
                  <a:tcPr/>
                </a:tc>
                <a:tc>
                  <a:txBody>
                    <a:bodyPr/>
                    <a:lstStyle/>
                    <a:p>
                      <a:pPr marL="0" marR="0" algn="just">
                        <a:spcBef>
                          <a:spcPts val="0"/>
                        </a:spcBef>
                        <a:spcAft>
                          <a:spcPts val="0"/>
                        </a:spcAft>
                      </a:pPr>
                      <a:r>
                        <a:rPr lang="en-US" sz="2000" dirty="0">
                          <a:effectLst/>
                          <a:latin typeface="Arial"/>
                          <a:ea typeface="Times New Roman"/>
                          <a:cs typeface="Times New Roman"/>
                        </a:rPr>
                        <a:t>15</a:t>
                      </a:r>
                      <a:r>
                        <a:rPr lang="en-US" sz="2000" baseline="30000" dirty="0">
                          <a:effectLst/>
                          <a:latin typeface="Arial"/>
                          <a:ea typeface="Times New Roman"/>
                          <a:cs typeface="Times New Roman"/>
                        </a:rPr>
                        <a:t>th</a:t>
                      </a:r>
                      <a:r>
                        <a:rPr lang="en-US" sz="2000" dirty="0">
                          <a:effectLst/>
                          <a:latin typeface="Arial"/>
                          <a:ea typeface="Times New Roman"/>
                          <a:cs typeface="Times New Roman"/>
                        </a:rPr>
                        <a:t> Steering Committee, review and approve Project Plan</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latin typeface="Arial"/>
                          <a:ea typeface="Times New Roman"/>
                          <a:cs typeface="Times New Roman"/>
                        </a:rPr>
                        <a:t>September 11-14, 2017 </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gn="ctr"/>
                      <a:r>
                        <a:rPr lang="en-US" sz="2000" dirty="0" smtClean="0"/>
                        <a:t>4</a:t>
                      </a:r>
                      <a:endParaRPr lang="en-US" sz="2000" dirty="0"/>
                    </a:p>
                  </a:txBody>
                  <a:tcPr/>
                </a:tc>
                <a:tc>
                  <a:txBody>
                    <a:bodyPr/>
                    <a:lstStyle/>
                    <a:p>
                      <a:pPr marL="0" marR="0" algn="just">
                        <a:spcBef>
                          <a:spcPts val="0"/>
                        </a:spcBef>
                        <a:spcAft>
                          <a:spcPts val="0"/>
                        </a:spcAft>
                      </a:pPr>
                      <a:r>
                        <a:rPr lang="en-US" sz="2000" dirty="0">
                          <a:effectLst/>
                          <a:latin typeface="Arial"/>
                          <a:ea typeface="Times New Roman"/>
                          <a:cs typeface="Times New Roman"/>
                        </a:rPr>
                        <a:t>Final version of the Project Plan</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latin typeface="Arial"/>
                          <a:ea typeface="Times New Roman"/>
                          <a:cs typeface="Times New Roman"/>
                        </a:rPr>
                        <a:t>October 2017 </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gn="ctr"/>
                      <a:r>
                        <a:rPr lang="en-US" sz="2000" dirty="0" smtClean="0"/>
                        <a:t>5</a:t>
                      </a:r>
                      <a:endParaRPr lang="en-US" sz="2000" dirty="0"/>
                    </a:p>
                  </a:txBody>
                  <a:tcPr/>
                </a:tc>
                <a:tc>
                  <a:txBody>
                    <a:bodyPr/>
                    <a:lstStyle/>
                    <a:p>
                      <a:pPr marL="0" marR="0" algn="just">
                        <a:spcBef>
                          <a:spcPts val="0"/>
                        </a:spcBef>
                        <a:spcAft>
                          <a:spcPts val="0"/>
                        </a:spcAft>
                      </a:pPr>
                      <a:r>
                        <a:rPr lang="en-US" sz="2000" dirty="0">
                          <a:effectLst/>
                          <a:latin typeface="Arial"/>
                          <a:ea typeface="Times New Roman"/>
                          <a:cs typeface="Times New Roman"/>
                        </a:rPr>
                        <a:t>Elaborated table of contents of the Project to the Secretariat</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latin typeface="Arial"/>
                          <a:ea typeface="Times New Roman"/>
                          <a:cs typeface="Times New Roman"/>
                        </a:rPr>
                        <a:t>December 2017</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gn="ctr"/>
                      <a:r>
                        <a:rPr lang="en-US" sz="2000" dirty="0" smtClean="0"/>
                        <a:t>6</a:t>
                      </a:r>
                      <a:endParaRPr lang="en-US" sz="2000" dirty="0"/>
                    </a:p>
                  </a:txBody>
                  <a:tcPr/>
                </a:tc>
                <a:tc>
                  <a:txBody>
                    <a:bodyPr/>
                    <a:lstStyle/>
                    <a:p>
                      <a:pPr marL="0" marR="0" algn="just">
                        <a:spcBef>
                          <a:spcPts val="0"/>
                        </a:spcBef>
                        <a:spcAft>
                          <a:spcPts val="0"/>
                        </a:spcAft>
                      </a:pPr>
                      <a:r>
                        <a:rPr lang="en-US" sz="2000" dirty="0">
                          <a:effectLst/>
                          <a:latin typeface="Arial"/>
                          <a:ea typeface="Times New Roman"/>
                          <a:cs typeface="Times New Roman"/>
                        </a:rPr>
                        <a:t>18</a:t>
                      </a:r>
                      <a:r>
                        <a:rPr lang="en-US" sz="2000" baseline="30000" dirty="0">
                          <a:effectLst/>
                          <a:latin typeface="Arial"/>
                          <a:ea typeface="Times New Roman"/>
                          <a:cs typeface="Times New Roman"/>
                        </a:rPr>
                        <a:t>th</a:t>
                      </a:r>
                      <a:r>
                        <a:rPr lang="en-US" sz="2000" dirty="0">
                          <a:effectLst/>
                          <a:latin typeface="Arial"/>
                          <a:ea typeface="Times New Roman"/>
                          <a:cs typeface="Times New Roman"/>
                        </a:rPr>
                        <a:t> WGEA</a:t>
                      </a:r>
                      <a:r>
                        <a:rPr lang="id-ID" sz="2000" dirty="0">
                          <a:effectLst/>
                          <a:latin typeface="Arial"/>
                          <a:ea typeface="Times New Roman"/>
                          <a:cs typeface="Times New Roman"/>
                        </a:rPr>
                        <a:t> Assembly</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latin typeface="Arial"/>
                          <a:ea typeface="Times New Roman"/>
                          <a:cs typeface="Times New Roman"/>
                        </a:rPr>
                        <a:t>March  </a:t>
                      </a:r>
                      <a:r>
                        <a:rPr lang="id-ID" sz="2000" dirty="0">
                          <a:effectLst/>
                          <a:latin typeface="Arial"/>
                          <a:ea typeface="Times New Roman"/>
                          <a:cs typeface="Times New Roman"/>
                        </a:rPr>
                        <a:t>201</a:t>
                      </a:r>
                      <a:r>
                        <a:rPr lang="en-US" sz="2000" dirty="0">
                          <a:effectLst/>
                          <a:latin typeface="Arial"/>
                          <a:ea typeface="Times New Roman"/>
                          <a:cs typeface="Times New Roman"/>
                        </a:rPr>
                        <a:t>8</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73802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
            </a:r>
            <a:br>
              <a:rPr lang="en-US" b="1" dirty="0" smtClean="0"/>
            </a:br>
            <a:r>
              <a:rPr lang="en-US" sz="4000" b="1" dirty="0" smtClean="0"/>
              <a:t>Proposed </a:t>
            </a:r>
            <a:r>
              <a:rPr lang="en-US" sz="4000" b="1" dirty="0"/>
              <a:t>Timeline and Key </a:t>
            </a:r>
            <a:r>
              <a:rPr lang="en-US" sz="4000" b="1" dirty="0" smtClean="0"/>
              <a:t>Milestones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6890758"/>
              </p:ext>
            </p:extLst>
          </p:nvPr>
        </p:nvGraphicFramePr>
        <p:xfrm>
          <a:off x="457200" y="1600200"/>
          <a:ext cx="8229600" cy="29921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algn="ctr">
                        <a:spcBef>
                          <a:spcPts val="0"/>
                        </a:spcBef>
                        <a:spcAft>
                          <a:spcPts val="0"/>
                        </a:spcAft>
                      </a:pPr>
                      <a:r>
                        <a:rPr lang="en-US" sz="2000" b="1" dirty="0">
                          <a:effectLst/>
                          <a:latin typeface="Arial"/>
                          <a:ea typeface="Times New Roman"/>
                          <a:cs typeface="Times New Roman"/>
                        </a:rPr>
                        <a:t>Stage</a:t>
                      </a:r>
                      <a:endParaRPr lang="en-US" sz="20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000" b="1" dirty="0">
                          <a:effectLst/>
                          <a:latin typeface="Arial"/>
                          <a:ea typeface="Times New Roman"/>
                          <a:cs typeface="Times New Roman"/>
                        </a:rPr>
                        <a:t>Action</a:t>
                      </a:r>
                      <a:endParaRPr lang="en-US" sz="20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000" b="1" dirty="0">
                          <a:effectLst/>
                          <a:latin typeface="Arial"/>
                          <a:ea typeface="Times New Roman"/>
                          <a:cs typeface="Times New Roman"/>
                        </a:rPr>
                        <a:t>Date</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ctr"/>
                      <a:r>
                        <a:rPr lang="en-US" sz="2000" dirty="0" smtClean="0"/>
                        <a:t>7</a:t>
                      </a:r>
                      <a:endParaRPr lang="en-US" sz="2000" dirty="0"/>
                    </a:p>
                  </a:txBody>
                  <a:tcPr/>
                </a:tc>
                <a:tc>
                  <a:txBody>
                    <a:bodyPr/>
                    <a:lstStyle/>
                    <a:p>
                      <a:pPr algn="just"/>
                      <a:r>
                        <a:rPr lang="en-US" sz="2000" kern="1200" dirty="0" smtClean="0">
                          <a:solidFill>
                            <a:schemeClr val="dk1"/>
                          </a:solidFill>
                          <a:effectLst/>
                          <a:latin typeface="+mn-lt"/>
                          <a:ea typeface="+mn-ea"/>
                          <a:cs typeface="+mn-cs"/>
                        </a:rPr>
                        <a:t>16</a:t>
                      </a:r>
                      <a:r>
                        <a:rPr lang="en-US" sz="2000" kern="1200" baseline="30000" dirty="0" smtClean="0">
                          <a:solidFill>
                            <a:schemeClr val="dk1"/>
                          </a:solidFill>
                          <a:effectLst/>
                          <a:latin typeface="+mn-lt"/>
                          <a:ea typeface="+mn-ea"/>
                          <a:cs typeface="+mn-cs"/>
                        </a:rPr>
                        <a:t>th</a:t>
                      </a:r>
                      <a:r>
                        <a:rPr lang="en-US" sz="2000" kern="1200" dirty="0" smtClean="0">
                          <a:solidFill>
                            <a:schemeClr val="dk1"/>
                          </a:solidFill>
                          <a:effectLst/>
                          <a:latin typeface="+mn-lt"/>
                          <a:ea typeface="+mn-ea"/>
                          <a:cs typeface="+mn-cs"/>
                        </a:rPr>
                        <a:t> Steering Committee meeting, approval of the Projects</a:t>
                      </a:r>
                      <a:r>
                        <a:rPr lang="id-ID" sz="2000" kern="1200" dirty="0" smtClean="0">
                          <a:solidFill>
                            <a:schemeClr val="dk1"/>
                          </a:solidFill>
                          <a:effectLst/>
                          <a:latin typeface="+mn-lt"/>
                          <a:ea typeface="+mn-ea"/>
                          <a:cs typeface="+mn-cs"/>
                        </a:rPr>
                        <a:t> output</a:t>
                      </a:r>
                      <a:r>
                        <a:rPr lang="en-US" sz="2000" kern="1200" dirty="0" smtClean="0">
                          <a:solidFill>
                            <a:schemeClr val="dk1"/>
                          </a:solidFill>
                          <a:effectLst/>
                          <a:latin typeface="+mn-lt"/>
                          <a:ea typeface="+mn-ea"/>
                          <a:cs typeface="+mn-cs"/>
                        </a:rPr>
                        <a:t>, discussion of the ne</a:t>
                      </a:r>
                      <a:r>
                        <a:rPr lang="id-ID" sz="2000" kern="1200" dirty="0" smtClean="0">
                          <a:solidFill>
                            <a:schemeClr val="dk1"/>
                          </a:solidFill>
                          <a:effectLst/>
                          <a:latin typeface="+mn-lt"/>
                          <a:ea typeface="+mn-ea"/>
                          <a:cs typeface="+mn-cs"/>
                        </a:rPr>
                        <a:t>xt</a:t>
                      </a:r>
                      <a:r>
                        <a:rPr lang="en-US" sz="2000" kern="1200" dirty="0" smtClean="0">
                          <a:solidFill>
                            <a:schemeClr val="dk1"/>
                          </a:solidFill>
                          <a:effectLst/>
                          <a:latin typeface="+mn-lt"/>
                          <a:ea typeface="+mn-ea"/>
                          <a:cs typeface="+mn-cs"/>
                        </a:rPr>
                        <a:t> work plan</a:t>
                      </a:r>
                      <a:endParaRPr lang="en-US" sz="2000" dirty="0"/>
                    </a:p>
                  </a:txBody>
                  <a:tcPr/>
                </a:tc>
                <a:tc>
                  <a:txBody>
                    <a:bodyPr/>
                    <a:lstStyle/>
                    <a:p>
                      <a:pPr marL="0" marR="0">
                        <a:spcBef>
                          <a:spcPts val="0"/>
                        </a:spcBef>
                        <a:spcAft>
                          <a:spcPts val="0"/>
                        </a:spcAft>
                      </a:pPr>
                      <a:r>
                        <a:rPr lang="en-US" sz="2000" dirty="0">
                          <a:effectLst/>
                          <a:latin typeface="Arial"/>
                          <a:ea typeface="Times New Roman"/>
                          <a:cs typeface="Times New Roman"/>
                        </a:rPr>
                        <a:t>November 2018 </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ctr"/>
                      <a:r>
                        <a:rPr lang="en-US" sz="2000" dirty="0" smtClean="0"/>
                        <a:t>8</a:t>
                      </a:r>
                    </a:p>
                  </a:txBody>
                  <a:tcPr/>
                </a:tc>
                <a:tc>
                  <a:txBody>
                    <a:bodyPr/>
                    <a:lstStyle/>
                    <a:p>
                      <a:pPr marL="0" marR="0" algn="just">
                        <a:spcBef>
                          <a:spcPts val="0"/>
                        </a:spcBef>
                        <a:spcAft>
                          <a:spcPts val="0"/>
                        </a:spcAft>
                      </a:pPr>
                      <a:r>
                        <a:rPr lang="en-US" sz="2000" b="0" dirty="0">
                          <a:effectLst/>
                          <a:latin typeface="Arial"/>
                          <a:ea typeface="Times New Roman"/>
                          <a:cs typeface="Times New Roman"/>
                        </a:rPr>
                        <a:t>Final draft of the Project </a:t>
                      </a:r>
                      <a:r>
                        <a:rPr lang="id-ID" sz="2000" b="0" dirty="0">
                          <a:effectLst/>
                          <a:latin typeface="Arial"/>
                          <a:ea typeface="Times New Roman"/>
                          <a:cs typeface="Times New Roman"/>
                        </a:rPr>
                        <a:t>output </a:t>
                      </a:r>
                      <a:r>
                        <a:rPr lang="en-US" sz="2000" b="0" dirty="0">
                          <a:effectLst/>
                          <a:latin typeface="Arial"/>
                          <a:ea typeface="Times New Roman"/>
                          <a:cs typeface="Times New Roman"/>
                        </a:rPr>
                        <a:t>to the </a:t>
                      </a:r>
                      <a:r>
                        <a:rPr lang="id-ID" sz="2000" b="0" dirty="0" smtClean="0">
                          <a:effectLst/>
                          <a:latin typeface="Arial"/>
                          <a:ea typeface="Times New Roman"/>
                          <a:cs typeface="Times New Roman"/>
                        </a:rPr>
                        <a:t>S</a:t>
                      </a:r>
                      <a:r>
                        <a:rPr lang="en-US" sz="2000" b="0" dirty="0" err="1" smtClean="0">
                          <a:effectLst/>
                          <a:latin typeface="Arial"/>
                          <a:ea typeface="Times New Roman"/>
                          <a:cs typeface="Times New Roman"/>
                        </a:rPr>
                        <a:t>ecretariat</a:t>
                      </a:r>
                      <a:endParaRPr lang="en-US" sz="2000" b="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latin typeface="Arial"/>
                          <a:ea typeface="Times New Roman"/>
                          <a:cs typeface="Times New Roman"/>
                        </a:rPr>
                        <a:t>February 2019 </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ctr"/>
                      <a:r>
                        <a:rPr lang="en-US" sz="2000" dirty="0" smtClean="0"/>
                        <a:t>9</a:t>
                      </a:r>
                      <a:endParaRPr lang="en-US" sz="2000" dirty="0"/>
                    </a:p>
                  </a:txBody>
                  <a:tcPr/>
                </a:tc>
                <a:tc>
                  <a:txBody>
                    <a:bodyPr/>
                    <a:lstStyle/>
                    <a:p>
                      <a:pPr marL="0" marR="0" algn="just">
                        <a:spcBef>
                          <a:spcPts val="0"/>
                        </a:spcBef>
                        <a:spcAft>
                          <a:spcPts val="0"/>
                        </a:spcAft>
                      </a:pPr>
                      <a:r>
                        <a:rPr lang="en-US" sz="2000" dirty="0">
                          <a:effectLst/>
                          <a:latin typeface="Arial"/>
                          <a:ea typeface="Times New Roman"/>
                          <a:cs typeface="Times New Roman"/>
                        </a:rPr>
                        <a:t>Final version of the Project </a:t>
                      </a:r>
                      <a:r>
                        <a:rPr lang="id-ID" sz="2000" dirty="0">
                          <a:effectLst/>
                          <a:latin typeface="Arial"/>
                          <a:ea typeface="Times New Roman"/>
                          <a:cs typeface="Times New Roman"/>
                        </a:rPr>
                        <a:t>output </a:t>
                      </a:r>
                      <a:r>
                        <a:rPr lang="en-US" sz="2000" dirty="0">
                          <a:effectLst/>
                          <a:latin typeface="Arial"/>
                          <a:ea typeface="Times New Roman"/>
                          <a:cs typeface="Times New Roman"/>
                        </a:rPr>
                        <a:t>– </a:t>
                      </a:r>
                      <a:r>
                        <a:rPr lang="en-US" sz="2000" dirty="0" smtClean="0">
                          <a:effectLst/>
                          <a:latin typeface="Arial"/>
                          <a:ea typeface="Times New Roman"/>
                          <a:cs typeface="Times New Roman"/>
                        </a:rPr>
                        <a:t>translation, editing</a:t>
                      </a:r>
                      <a:r>
                        <a:rPr lang="en-US" sz="2000" dirty="0">
                          <a:effectLst/>
                          <a:latin typeface="Arial"/>
                          <a:ea typeface="Times New Roman"/>
                          <a:cs typeface="Times New Roman"/>
                        </a:rPr>
                        <a:t>, printing, etc.</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latin typeface="Arial"/>
                          <a:ea typeface="Times New Roman"/>
                          <a:cs typeface="Times New Roman"/>
                        </a:rPr>
                        <a:t>June 2019</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gn="ctr"/>
                      <a:r>
                        <a:rPr lang="en-US" sz="2000" dirty="0" smtClean="0"/>
                        <a:t>10</a:t>
                      </a:r>
                      <a:endParaRPr lang="en-US" sz="2000" dirty="0"/>
                    </a:p>
                  </a:txBody>
                  <a:tcPr/>
                </a:tc>
                <a:tc>
                  <a:txBody>
                    <a:bodyPr/>
                    <a:lstStyle/>
                    <a:p>
                      <a:pPr marL="0" marR="0">
                        <a:spcBef>
                          <a:spcPts val="0"/>
                        </a:spcBef>
                        <a:spcAft>
                          <a:spcPts val="0"/>
                        </a:spcAft>
                      </a:pPr>
                      <a:r>
                        <a:rPr lang="en-US" sz="2000" dirty="0">
                          <a:effectLst/>
                          <a:latin typeface="Arial"/>
                          <a:ea typeface="Times New Roman"/>
                          <a:cs typeface="Times New Roman"/>
                        </a:rPr>
                        <a:t>19</a:t>
                      </a:r>
                      <a:r>
                        <a:rPr lang="en-US" sz="2000" baseline="30000" dirty="0">
                          <a:effectLst/>
                          <a:latin typeface="Arial"/>
                          <a:ea typeface="Times New Roman"/>
                          <a:cs typeface="Times New Roman"/>
                        </a:rPr>
                        <a:t>th</a:t>
                      </a:r>
                      <a:r>
                        <a:rPr lang="en-US" sz="2000" dirty="0">
                          <a:effectLst/>
                          <a:latin typeface="Arial"/>
                          <a:ea typeface="Times New Roman"/>
                          <a:cs typeface="Times New Roman"/>
                        </a:rPr>
                        <a:t> WGEA </a:t>
                      </a:r>
                      <a:r>
                        <a:rPr lang="id-ID" sz="2000" dirty="0">
                          <a:effectLst/>
                          <a:latin typeface="Arial"/>
                          <a:ea typeface="Times New Roman"/>
                          <a:cs typeface="Times New Roman"/>
                        </a:rPr>
                        <a:t>Assembly </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latin typeface="Arial"/>
                          <a:ea typeface="Times New Roman"/>
                          <a:cs typeface="Times New Roman"/>
                        </a:rPr>
                        <a:t>September 2019 </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208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smtClean="0">
                <a:solidFill>
                  <a:srgbClr val="00B050"/>
                </a:solidFill>
              </a:rPr>
              <a:t>Thanks! </a:t>
            </a:r>
            <a:r>
              <a:rPr lang="en-US" sz="4000" b="1" dirty="0" smtClean="0">
                <a:solidFill>
                  <a:schemeClr val="accent2">
                    <a:lumMod val="60000"/>
                    <a:lumOff val="40000"/>
                  </a:schemeClr>
                </a:solidFill>
              </a:rPr>
              <a:t>Have a Nice Day!</a:t>
            </a:r>
          </a:p>
          <a:p>
            <a:pPr marL="0" indent="0" algn="ctr">
              <a:buNone/>
            </a:pPr>
            <a:endParaRPr lang="en-US" sz="4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5105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38400"/>
            <a:ext cx="3124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31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b="1" dirty="0" smtClean="0"/>
              <a:t>Status of Air Pollution Worldwide</a:t>
            </a:r>
            <a:endParaRPr lang="en-US" b="1" dirty="0"/>
          </a:p>
        </p:txBody>
      </p:sp>
    </p:spTree>
    <p:extLst>
      <p:ext uri="{BB962C8B-B14F-4D97-AF65-F5344CB8AC3E}">
        <p14:creationId xmlns:p14="http://schemas.microsoft.com/office/powerpoint/2010/main" val="2169796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ctr">
              <a:buNone/>
            </a:pPr>
            <a:r>
              <a:rPr lang="en-US" b="1" dirty="0" smtClean="0"/>
              <a:t>China</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3000375"/>
            <a:ext cx="12858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3" y="3152775"/>
            <a:ext cx="12858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1676399"/>
            <a:ext cx="6019801" cy="350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424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ctr">
              <a:buNone/>
            </a:pPr>
            <a:r>
              <a:rPr lang="en-US" b="1" dirty="0" smtClean="0"/>
              <a:t>Brazil</a:t>
            </a:r>
          </a:p>
          <a:p>
            <a:pPr marL="0" indent="0" algn="ctr">
              <a:buNone/>
            </a:pPr>
            <a:endParaRPr lang="en-US" b="1" dirty="0"/>
          </a:p>
        </p:txBody>
      </p:sp>
      <p:pic>
        <p:nvPicPr>
          <p:cNvPr id="3074" name="Picture 2" descr="http://brazilphotos.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razilphotos.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unza.eco-generation.org/file/poluicao_carro_1810tre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480" y="1600200"/>
            <a:ext cx="681872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7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ctr">
              <a:buNone/>
            </a:pPr>
            <a:r>
              <a:rPr lang="en-US" dirty="0" smtClean="0"/>
              <a:t>Mexico</a:t>
            </a:r>
            <a:endParaRPr lang="en-US" dirty="0"/>
          </a:p>
        </p:txBody>
      </p:sp>
      <p:pic>
        <p:nvPicPr>
          <p:cNvPr id="1026" name="Picture 2" descr="Seeing a Smoggy Vie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40596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ctr">
              <a:buNone/>
            </a:pPr>
            <a:r>
              <a:rPr lang="en-US" b="1" dirty="0" smtClean="0"/>
              <a:t>Thailand</a:t>
            </a:r>
          </a:p>
          <a:p>
            <a:endParaRPr lang="en-US" dirty="0"/>
          </a:p>
        </p:txBody>
      </p:sp>
      <p:pic>
        <p:nvPicPr>
          <p:cNvPr id="4100" name="Picture 4" descr="Air Pollution ,farmer Burn Weed In Rice Field, Thailand.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92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lgn="ctr">
              <a:buNone/>
            </a:pPr>
            <a:r>
              <a:rPr lang="en-US" b="1" dirty="0" smtClean="0"/>
              <a:t>Philippines</a:t>
            </a:r>
          </a:p>
          <a:p>
            <a:endParaRPr lang="en-US" b="1"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731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5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Effects of Air Pollution on Health</a:t>
            </a:r>
            <a:endParaRPr lang="en-US" b="1" dirty="0"/>
          </a:p>
        </p:txBody>
      </p:sp>
    </p:spTree>
    <p:extLst>
      <p:ext uri="{BB962C8B-B14F-4D97-AF65-F5344CB8AC3E}">
        <p14:creationId xmlns:p14="http://schemas.microsoft.com/office/powerpoint/2010/main" val="4194919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938</Words>
  <Application>Microsoft Office PowerPoint</Application>
  <PresentationFormat>On-screen Show (4:3)</PresentationFormat>
  <Paragraphs>127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Project Work Plan 2017-2019 Environmental Health (Focus on Air Pollution) Project Leader: SAI Philippines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2030 Sustainable Development Goals (SDGs)</vt:lpstr>
      <vt:lpstr> Project Objectives </vt:lpstr>
      <vt:lpstr> Project Objectives </vt:lpstr>
      <vt:lpstr> Project Scope </vt:lpstr>
      <vt:lpstr> Project Scope </vt:lpstr>
      <vt:lpstr>Project Scope</vt:lpstr>
      <vt:lpstr>Project Scope</vt:lpstr>
      <vt:lpstr>Project Scope</vt:lpstr>
      <vt:lpstr> Planned Methodology </vt:lpstr>
      <vt:lpstr> Planned Methodology </vt:lpstr>
      <vt:lpstr> Proposed Timeline and Key Milestones  </vt:lpstr>
      <vt:lpstr> Proposed Timeline and Key Milestones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Work Plan 2017-2019 Environmental Health (Focus on Air Pollution) Project Leader: SAI Philippines</dc:title>
  <dc:creator>Corazon Gomez</dc:creator>
  <cp:lastModifiedBy>Ami Rahmawati</cp:lastModifiedBy>
  <cp:revision>33</cp:revision>
  <dcterms:created xsi:type="dcterms:W3CDTF">2017-07-24T03:14:29Z</dcterms:created>
  <dcterms:modified xsi:type="dcterms:W3CDTF">2017-09-10T09:57:58Z</dcterms:modified>
</cp:coreProperties>
</file>