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4249" r:id="rId2"/>
    <p:sldId id="348" r:id="rId3"/>
    <p:sldId id="4256" r:id="rId4"/>
    <p:sldId id="4251" r:id="rId5"/>
    <p:sldId id="4254" r:id="rId6"/>
    <p:sldId id="352" r:id="rId7"/>
    <p:sldId id="4258" r:id="rId8"/>
    <p:sldId id="4255" r:id="rId9"/>
    <p:sldId id="4257" r:id="rId10"/>
    <p:sldId id="4261" r:id="rId11"/>
    <p:sldId id="4259" r:id="rId12"/>
    <p:sldId id="280"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G. Pilly" initials="JGP" lastIdx="5" clrIdx="0">
    <p:extLst>
      <p:ext uri="{19B8F6BF-5375-455C-9EA6-DF929625EA0E}">
        <p15:presenceInfo xmlns:p15="http://schemas.microsoft.com/office/powerpoint/2012/main" userId="S-1-5-21-1771563112-974351015-2766954036-29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F00"/>
    <a:srgbClr val="007635"/>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90"/>
    <p:restoredTop sz="94703"/>
  </p:normalViewPr>
  <p:slideViewPr>
    <p:cSldViewPr snapToGrid="0">
      <p:cViewPr varScale="1">
        <p:scale>
          <a:sx n="48" d="100"/>
          <a:sy n="48" d="100"/>
        </p:scale>
        <p:origin x="2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frank.lasway\Downloads\analysis%20of%20forest%20cover.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Chart%20in%20Microsoft%20Word"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48381452318461"/>
          <c:y val="6.1281337047353758E-2"/>
          <c:w val="0.81862729658792655"/>
          <c:h val="0.73365867567389709"/>
        </c:manualLayout>
      </c:layout>
      <c:scatterChart>
        <c:scatterStyle val="lineMarker"/>
        <c:varyColors val="0"/>
        <c:ser>
          <c:idx val="0"/>
          <c:order val="0"/>
          <c:tx>
            <c:strRef>
              <c:f>Sheet1!$B$1</c:f>
              <c:strCache>
                <c:ptCount val="1"/>
                <c:pt idx="0">
                  <c:v>Percentage of Forest Cover</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Sheet1!$A$2:$A$12</c:f>
              <c:numCache>
                <c:formatCode>General</c:formatCode>
                <c:ptCount val="11"/>
                <c:pt idx="0">
                  <c:v>2010</c:v>
                </c:pt>
                <c:pt idx="1">
                  <c:v>2011</c:v>
                </c:pt>
                <c:pt idx="2">
                  <c:v>2012</c:v>
                </c:pt>
                <c:pt idx="3">
                  <c:v>2013</c:v>
                </c:pt>
                <c:pt idx="4">
                  <c:v>2014</c:v>
                </c:pt>
                <c:pt idx="5">
                  <c:v>2015</c:v>
                </c:pt>
                <c:pt idx="6">
                  <c:v>2016</c:v>
                </c:pt>
                <c:pt idx="7">
                  <c:v>2018</c:v>
                </c:pt>
                <c:pt idx="8">
                  <c:v>2019</c:v>
                </c:pt>
                <c:pt idx="9">
                  <c:v>2020</c:v>
                </c:pt>
                <c:pt idx="10">
                  <c:v>2021</c:v>
                </c:pt>
              </c:numCache>
            </c:numRef>
          </c:xVal>
          <c:yVal>
            <c:numRef>
              <c:f>Sheet1!$B$2:$B$12</c:f>
              <c:numCache>
                <c:formatCode>General</c:formatCode>
                <c:ptCount val="11"/>
                <c:pt idx="0">
                  <c:v>56.4</c:v>
                </c:pt>
                <c:pt idx="1">
                  <c:v>56</c:v>
                </c:pt>
                <c:pt idx="2">
                  <c:v>55.5</c:v>
                </c:pt>
                <c:pt idx="3">
                  <c:v>55.1</c:v>
                </c:pt>
                <c:pt idx="4">
                  <c:v>54.7</c:v>
                </c:pt>
                <c:pt idx="5">
                  <c:v>54.3</c:v>
                </c:pt>
                <c:pt idx="6">
                  <c:v>53.8</c:v>
                </c:pt>
                <c:pt idx="7">
                  <c:v>52.7</c:v>
                </c:pt>
                <c:pt idx="8">
                  <c:v>52.2</c:v>
                </c:pt>
                <c:pt idx="9">
                  <c:v>51.6</c:v>
                </c:pt>
                <c:pt idx="10">
                  <c:v>51.1</c:v>
                </c:pt>
              </c:numCache>
            </c:numRef>
          </c:yVal>
          <c:smooth val="0"/>
          <c:extLst>
            <c:ext xmlns:c16="http://schemas.microsoft.com/office/drawing/2014/chart" uri="{C3380CC4-5D6E-409C-BE32-E72D297353CC}">
              <c16:uniqueId val="{00000000-BF02-440D-8FA2-B3DB0242C58F}"/>
            </c:ext>
          </c:extLst>
        </c:ser>
        <c:dLbls>
          <c:showLegendKey val="0"/>
          <c:showVal val="0"/>
          <c:showCatName val="0"/>
          <c:showSerName val="0"/>
          <c:showPercent val="0"/>
          <c:showBubbleSize val="0"/>
        </c:dLbls>
        <c:axId val="945540016"/>
        <c:axId val="945537936"/>
      </c:scatterChart>
      <c:valAx>
        <c:axId val="945540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latin typeface="Trebuchet MS" panose="020B0603020202020204" pitchFamily="34" charset="0"/>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TZ"/>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TZ"/>
          </a:p>
        </c:txPr>
        <c:crossAx val="945537936"/>
        <c:crosses val="autoZero"/>
        <c:crossBetween val="midCat"/>
      </c:valAx>
      <c:valAx>
        <c:axId val="945537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Forest Area</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TZ"/>
          </a:p>
        </c:txPr>
        <c:crossAx val="9455400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TZ"/>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Sheet2!$E$5</c:f>
              <c:strCache>
                <c:ptCount val="1"/>
                <c:pt idx="0">
                  <c:v>% of Degraded Land</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f>Sheet2!$D$6:$D$8</c:f>
              <c:numCache>
                <c:formatCode>General</c:formatCode>
                <c:ptCount val="3"/>
                <c:pt idx="0">
                  <c:v>1980</c:v>
                </c:pt>
                <c:pt idx="1">
                  <c:v>2012</c:v>
                </c:pt>
                <c:pt idx="2">
                  <c:v>2018</c:v>
                </c:pt>
              </c:numCache>
            </c:numRef>
          </c:cat>
          <c:val>
            <c:numRef>
              <c:f>Sheet2!$E$6:$E$8</c:f>
              <c:numCache>
                <c:formatCode>General</c:formatCode>
                <c:ptCount val="3"/>
                <c:pt idx="0">
                  <c:v>42</c:v>
                </c:pt>
                <c:pt idx="1">
                  <c:v>50</c:v>
                </c:pt>
                <c:pt idx="2">
                  <c:v>61</c:v>
                </c:pt>
              </c:numCache>
            </c:numRef>
          </c:val>
          <c:extLst>
            <c:ext xmlns:c16="http://schemas.microsoft.com/office/drawing/2014/chart" uri="{C3380CC4-5D6E-409C-BE32-E72D297353CC}">
              <c16:uniqueId val="{00000001-B557-4176-AF07-AEA25C5B346B}"/>
            </c:ext>
          </c:extLst>
        </c:ser>
        <c:dLbls>
          <c:showLegendKey val="0"/>
          <c:showVal val="0"/>
          <c:showCatName val="0"/>
          <c:showSerName val="0"/>
          <c:showPercent val="0"/>
          <c:showBubbleSize val="0"/>
        </c:dLbls>
        <c:gapWidth val="219"/>
        <c:overlap val="-27"/>
        <c:axId val="659129808"/>
        <c:axId val="659130168"/>
      </c:barChart>
      <c:catAx>
        <c:axId val="659129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rebuchet MS" panose="020B0603020202020204" pitchFamily="34" charset="0"/>
                    <a:ea typeface="+mn-ea"/>
                    <a:cs typeface="+mn-cs"/>
                  </a:defRPr>
                </a:pPr>
                <a:r>
                  <a:rPr lang="en-GB">
                    <a:latin typeface="Trebuchet MS" panose="020B0603020202020204" pitchFamily="34" charset="0"/>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rebuchet MS" panose="020B0603020202020204" pitchFamily="34" charset="0"/>
                  <a:ea typeface="+mn-ea"/>
                  <a:cs typeface="+mn-cs"/>
                </a:defRPr>
              </a:pPr>
              <a:endParaRPr lang="en-TZ"/>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mn-cs"/>
              </a:defRPr>
            </a:pPr>
            <a:endParaRPr lang="en-TZ"/>
          </a:p>
        </c:txPr>
        <c:crossAx val="659130168"/>
        <c:crosses val="autoZero"/>
        <c:auto val="1"/>
        <c:lblAlgn val="ctr"/>
        <c:lblOffset val="100"/>
        <c:noMultiLvlLbl val="0"/>
      </c:catAx>
      <c:valAx>
        <c:axId val="659130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rebuchet MS" panose="020B0603020202020204" pitchFamily="34" charset="0"/>
                    <a:ea typeface="+mn-ea"/>
                    <a:cs typeface="+mn-cs"/>
                  </a:defRPr>
                </a:pPr>
                <a:r>
                  <a:rPr lang="en-GB">
                    <a:latin typeface="Trebuchet MS" panose="020B0603020202020204" pitchFamily="34" charset="0"/>
                  </a:rPr>
                  <a:t>% of Degraded Land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rebuchet MS" panose="020B0603020202020204" pitchFamily="34" charset="0"/>
                  <a:ea typeface="+mn-ea"/>
                  <a:cs typeface="+mn-cs"/>
                </a:defRPr>
              </a:pPr>
              <a:endParaRPr lang="en-T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mn-cs"/>
              </a:defRPr>
            </a:pPr>
            <a:endParaRPr lang="en-TZ"/>
          </a:p>
        </c:txPr>
        <c:crossAx val="659129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TZ"/>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477060906944812E-2"/>
          <c:y val="3.9885520126407892E-2"/>
          <c:w val="0.87153564421452401"/>
          <c:h val="0.68792577152795997"/>
        </c:manualLayout>
      </c:layout>
      <c:barChart>
        <c:barDir val="col"/>
        <c:grouping val="clustered"/>
        <c:varyColors val="0"/>
        <c:ser>
          <c:idx val="0"/>
          <c:order val="0"/>
          <c:spPr>
            <a:solidFill>
              <a:schemeClr val="accent1"/>
            </a:solidFill>
            <a:ln>
              <a:noFill/>
            </a:ln>
            <a:effectLst/>
          </c:spPr>
          <c:invertIfNegative val="0"/>
          <c:cat>
            <c:strRef>
              <c:f>'[Chart in Microsoft Word]Total mortality rate'!$H$22:$H$33</c:f>
              <c:strCache>
                <c:ptCount val="12"/>
                <c:pt idx="0">
                  <c:v>Monduli</c:v>
                </c:pt>
                <c:pt idx="1">
                  <c:v>Longido</c:v>
                </c:pt>
                <c:pt idx="2">
                  <c:v>Kiteto</c:v>
                </c:pt>
                <c:pt idx="3">
                  <c:v>Simanjiro</c:v>
                </c:pt>
                <c:pt idx="4">
                  <c:v>Siha</c:v>
                </c:pt>
                <c:pt idx="5">
                  <c:v>Same</c:v>
                </c:pt>
                <c:pt idx="6">
                  <c:v>Kilosa</c:v>
                </c:pt>
                <c:pt idx="7">
                  <c:v>Morogoro DC</c:v>
                </c:pt>
                <c:pt idx="8">
                  <c:v>Chalinze DC</c:v>
                </c:pt>
                <c:pt idx="9">
                  <c:v>Kibaha</c:v>
                </c:pt>
                <c:pt idx="10">
                  <c:v>Kilindi</c:v>
                </c:pt>
                <c:pt idx="11">
                  <c:v>Korogwe DC</c:v>
                </c:pt>
              </c:strCache>
            </c:strRef>
          </c:cat>
          <c:val>
            <c:numRef>
              <c:f>'[Chart in Microsoft Word]Total mortality rate'!$I$22:$I$33</c:f>
              <c:numCache>
                <c:formatCode>0.00%</c:formatCode>
                <c:ptCount val="12"/>
                <c:pt idx="0">
                  <c:v>0.16800000000000001</c:v>
                </c:pt>
                <c:pt idx="1">
                  <c:v>0.42499999999999999</c:v>
                </c:pt>
                <c:pt idx="2">
                  <c:v>5.0000000000000001E-3</c:v>
                </c:pt>
                <c:pt idx="3">
                  <c:v>0.33500000000000002</c:v>
                </c:pt>
                <c:pt idx="4">
                  <c:v>0.16800000000000001</c:v>
                </c:pt>
                <c:pt idx="5">
                  <c:v>0.122</c:v>
                </c:pt>
                <c:pt idx="6">
                  <c:v>1.2999999999999999E-2</c:v>
                </c:pt>
                <c:pt idx="7">
                  <c:v>0.105</c:v>
                </c:pt>
                <c:pt idx="8">
                  <c:v>6.9000000000000006E-2</c:v>
                </c:pt>
                <c:pt idx="9" formatCode="0%">
                  <c:v>0.14000000000000001</c:v>
                </c:pt>
                <c:pt idx="10">
                  <c:v>0.252</c:v>
                </c:pt>
                <c:pt idx="11" formatCode="0%">
                  <c:v>7.0000000000000007E-2</c:v>
                </c:pt>
              </c:numCache>
            </c:numRef>
          </c:val>
          <c:extLst>
            <c:ext xmlns:c16="http://schemas.microsoft.com/office/drawing/2014/chart" uri="{C3380CC4-5D6E-409C-BE32-E72D297353CC}">
              <c16:uniqueId val="{00000000-D5FA-48A8-AEA0-39CE3EAD17FB}"/>
            </c:ext>
          </c:extLst>
        </c:ser>
        <c:dLbls>
          <c:showLegendKey val="0"/>
          <c:showVal val="0"/>
          <c:showCatName val="0"/>
          <c:showSerName val="0"/>
          <c:showPercent val="0"/>
          <c:showBubbleSize val="0"/>
        </c:dLbls>
        <c:gapWidth val="219"/>
        <c:overlap val="-27"/>
        <c:axId val="562740776"/>
        <c:axId val="562740056"/>
      </c:barChart>
      <c:catAx>
        <c:axId val="56274077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a:t>District</a:t>
                </a:r>
              </a:p>
            </c:rich>
          </c:tx>
          <c:layout>
            <c:manualLayout>
              <c:xMode val="edge"/>
              <c:yMode val="edge"/>
              <c:x val="0.51290823310905065"/>
              <c:y val="0.9458869250625948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TZ"/>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TZ"/>
          </a:p>
        </c:txPr>
        <c:crossAx val="562740056"/>
        <c:crosses val="autoZero"/>
        <c:auto val="1"/>
        <c:lblAlgn val="ctr"/>
        <c:lblOffset val="100"/>
        <c:noMultiLvlLbl val="0"/>
      </c:catAx>
      <c:valAx>
        <c:axId val="562740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a:t>Mortality Rate</a:t>
                </a:r>
              </a:p>
            </c:rich>
          </c:tx>
          <c:layout>
            <c:manualLayout>
              <c:xMode val="edge"/>
              <c:yMode val="edge"/>
              <c:x val="0"/>
              <c:y val="0.2661287340967345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TZ"/>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TZ"/>
          </a:p>
        </c:txPr>
        <c:crossAx val="562740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TZ"/>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en-GB"/>
              <a:t>Maize Production in ('000') Tons against Region by Financial Year</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en-TZ"/>
        </a:p>
      </c:txPr>
    </c:title>
    <c:autoTitleDeleted val="0"/>
    <c:plotArea>
      <c:layout/>
      <c:lineChart>
        <c:grouping val="standard"/>
        <c:varyColors val="0"/>
        <c:ser>
          <c:idx val="0"/>
          <c:order val="0"/>
          <c:tx>
            <c:strRef>
              <c:f>'Maize Production By regions'!$A$4</c:f>
              <c:strCache>
                <c:ptCount val="1"/>
                <c:pt idx="0">
                  <c:v>Dodoma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'Maize Production By regions'!$B$3:$G$3</c:f>
              <c:strCache>
                <c:ptCount val="6"/>
                <c:pt idx="0">
                  <c:v>2013/14</c:v>
                </c:pt>
                <c:pt idx="1">
                  <c:v>2014/15</c:v>
                </c:pt>
                <c:pt idx="2">
                  <c:v>2015/16</c:v>
                </c:pt>
                <c:pt idx="3">
                  <c:v>2016/2017</c:v>
                </c:pt>
                <c:pt idx="4">
                  <c:v>2017/18</c:v>
                </c:pt>
                <c:pt idx="5">
                  <c:v>2018/19</c:v>
                </c:pt>
              </c:strCache>
            </c:strRef>
          </c:cat>
          <c:val>
            <c:numRef>
              <c:f>'Maize Production By regions'!$B$4:$G$4</c:f>
              <c:numCache>
                <c:formatCode>General</c:formatCode>
                <c:ptCount val="6"/>
                <c:pt idx="0">
                  <c:v>138.47</c:v>
                </c:pt>
                <c:pt idx="1">
                  <c:v>116.94</c:v>
                </c:pt>
                <c:pt idx="2">
                  <c:v>197.99</c:v>
                </c:pt>
                <c:pt idx="3">
                  <c:v>206.05</c:v>
                </c:pt>
                <c:pt idx="4">
                  <c:v>185.31</c:v>
                </c:pt>
                <c:pt idx="5">
                  <c:v>78.180000000000007</c:v>
                </c:pt>
              </c:numCache>
            </c:numRef>
          </c:val>
          <c:smooth val="0"/>
          <c:extLst>
            <c:ext xmlns:c16="http://schemas.microsoft.com/office/drawing/2014/chart" uri="{C3380CC4-5D6E-409C-BE32-E72D297353CC}">
              <c16:uniqueId val="{00000000-1A26-48F3-83D4-CC232F91FC8A}"/>
            </c:ext>
          </c:extLst>
        </c:ser>
        <c:ser>
          <c:idx val="1"/>
          <c:order val="1"/>
          <c:tx>
            <c:strRef>
              <c:f>'Maize Production By regions'!$A$5</c:f>
              <c:strCache>
                <c:ptCount val="1"/>
                <c:pt idx="0">
                  <c:v>Iringa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'Maize Production By regions'!$B$3:$G$3</c:f>
              <c:strCache>
                <c:ptCount val="6"/>
                <c:pt idx="0">
                  <c:v>2013/14</c:v>
                </c:pt>
                <c:pt idx="1">
                  <c:v>2014/15</c:v>
                </c:pt>
                <c:pt idx="2">
                  <c:v>2015/16</c:v>
                </c:pt>
                <c:pt idx="3">
                  <c:v>2016/2017</c:v>
                </c:pt>
                <c:pt idx="4">
                  <c:v>2017/18</c:v>
                </c:pt>
                <c:pt idx="5">
                  <c:v>2018/19</c:v>
                </c:pt>
              </c:strCache>
            </c:strRef>
          </c:cat>
          <c:val>
            <c:numRef>
              <c:f>'Maize Production By regions'!$B$5:$G$5</c:f>
              <c:numCache>
                <c:formatCode>General</c:formatCode>
                <c:ptCount val="6"/>
                <c:pt idx="0">
                  <c:v>319.83</c:v>
                </c:pt>
                <c:pt idx="1">
                  <c:v>351.77</c:v>
                </c:pt>
                <c:pt idx="2">
                  <c:v>446.58</c:v>
                </c:pt>
                <c:pt idx="3">
                  <c:v>187.58</c:v>
                </c:pt>
                <c:pt idx="4">
                  <c:v>225.59</c:v>
                </c:pt>
                <c:pt idx="5">
                  <c:v>210.89</c:v>
                </c:pt>
              </c:numCache>
            </c:numRef>
          </c:val>
          <c:smooth val="0"/>
          <c:extLst>
            <c:ext xmlns:c16="http://schemas.microsoft.com/office/drawing/2014/chart" uri="{C3380CC4-5D6E-409C-BE32-E72D297353CC}">
              <c16:uniqueId val="{00000001-1A26-48F3-83D4-CC232F91FC8A}"/>
            </c:ext>
          </c:extLst>
        </c:ser>
        <c:ser>
          <c:idx val="2"/>
          <c:order val="2"/>
          <c:tx>
            <c:strRef>
              <c:f>'Maize Production By regions'!$A$6</c:f>
              <c:strCache>
                <c:ptCount val="1"/>
                <c:pt idx="0">
                  <c:v>Katavi</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'Maize Production By regions'!$B$3:$G$3</c:f>
              <c:strCache>
                <c:ptCount val="6"/>
                <c:pt idx="0">
                  <c:v>2013/14</c:v>
                </c:pt>
                <c:pt idx="1">
                  <c:v>2014/15</c:v>
                </c:pt>
                <c:pt idx="2">
                  <c:v>2015/16</c:v>
                </c:pt>
                <c:pt idx="3">
                  <c:v>2016/2017</c:v>
                </c:pt>
                <c:pt idx="4">
                  <c:v>2017/18</c:v>
                </c:pt>
                <c:pt idx="5">
                  <c:v>2018/19</c:v>
                </c:pt>
              </c:strCache>
            </c:strRef>
          </c:cat>
          <c:val>
            <c:numRef>
              <c:f>'Maize Production By regions'!$B$6:$G$6</c:f>
              <c:numCache>
                <c:formatCode>General</c:formatCode>
                <c:ptCount val="6"/>
                <c:pt idx="0">
                  <c:v>145.49</c:v>
                </c:pt>
                <c:pt idx="1">
                  <c:v>65.8</c:v>
                </c:pt>
                <c:pt idx="2">
                  <c:v>163.01</c:v>
                </c:pt>
                <c:pt idx="3">
                  <c:v>163.47</c:v>
                </c:pt>
                <c:pt idx="4">
                  <c:v>148.66999999999999</c:v>
                </c:pt>
                <c:pt idx="5">
                  <c:v>146.18</c:v>
                </c:pt>
              </c:numCache>
            </c:numRef>
          </c:val>
          <c:smooth val="0"/>
          <c:extLst>
            <c:ext xmlns:c16="http://schemas.microsoft.com/office/drawing/2014/chart" uri="{C3380CC4-5D6E-409C-BE32-E72D297353CC}">
              <c16:uniqueId val="{00000002-1A26-48F3-83D4-CC232F91FC8A}"/>
            </c:ext>
          </c:extLst>
        </c:ser>
        <c:ser>
          <c:idx val="3"/>
          <c:order val="3"/>
          <c:tx>
            <c:strRef>
              <c:f>'Maize Production By regions'!$A$7</c:f>
              <c:strCache>
                <c:ptCount val="1"/>
                <c:pt idx="0">
                  <c:v>Shinyanga</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'Maize Production By regions'!$B$3:$G$3</c:f>
              <c:strCache>
                <c:ptCount val="6"/>
                <c:pt idx="0">
                  <c:v>2013/14</c:v>
                </c:pt>
                <c:pt idx="1">
                  <c:v>2014/15</c:v>
                </c:pt>
                <c:pt idx="2">
                  <c:v>2015/16</c:v>
                </c:pt>
                <c:pt idx="3">
                  <c:v>2016/2017</c:v>
                </c:pt>
                <c:pt idx="4">
                  <c:v>2017/18</c:v>
                </c:pt>
                <c:pt idx="5">
                  <c:v>2018/19</c:v>
                </c:pt>
              </c:strCache>
            </c:strRef>
          </c:cat>
          <c:val>
            <c:numRef>
              <c:f>'Maize Production By regions'!$B$7:$G$7</c:f>
              <c:numCache>
                <c:formatCode>General</c:formatCode>
                <c:ptCount val="6"/>
                <c:pt idx="0">
                  <c:v>361.47</c:v>
                </c:pt>
                <c:pt idx="1">
                  <c:v>316.08</c:v>
                </c:pt>
                <c:pt idx="2">
                  <c:v>179.3</c:v>
                </c:pt>
                <c:pt idx="3">
                  <c:v>67.87</c:v>
                </c:pt>
                <c:pt idx="4">
                  <c:v>107.37</c:v>
                </c:pt>
                <c:pt idx="5">
                  <c:v>68.489999999999995</c:v>
                </c:pt>
              </c:numCache>
            </c:numRef>
          </c:val>
          <c:smooth val="0"/>
          <c:extLst>
            <c:ext xmlns:c16="http://schemas.microsoft.com/office/drawing/2014/chart" uri="{C3380CC4-5D6E-409C-BE32-E72D297353CC}">
              <c16:uniqueId val="{00000003-1A26-48F3-83D4-CC232F91FC8A}"/>
            </c:ext>
          </c:extLst>
        </c:ser>
        <c:ser>
          <c:idx val="4"/>
          <c:order val="4"/>
          <c:tx>
            <c:strRef>
              <c:f>'Maize Production By regions'!$A$8</c:f>
              <c:strCache>
                <c:ptCount val="1"/>
                <c:pt idx="0">
                  <c:v>Morogoro</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f>'Maize Production By regions'!$B$3:$G$3</c:f>
              <c:strCache>
                <c:ptCount val="6"/>
                <c:pt idx="0">
                  <c:v>2013/14</c:v>
                </c:pt>
                <c:pt idx="1">
                  <c:v>2014/15</c:v>
                </c:pt>
                <c:pt idx="2">
                  <c:v>2015/16</c:v>
                </c:pt>
                <c:pt idx="3">
                  <c:v>2016/2017</c:v>
                </c:pt>
                <c:pt idx="4">
                  <c:v>2017/18</c:v>
                </c:pt>
                <c:pt idx="5">
                  <c:v>2018/19</c:v>
                </c:pt>
              </c:strCache>
            </c:strRef>
          </c:cat>
          <c:val>
            <c:numRef>
              <c:f>'Maize Production By regions'!$B$8:$G$8</c:f>
              <c:numCache>
                <c:formatCode>General</c:formatCode>
                <c:ptCount val="6"/>
                <c:pt idx="0">
                  <c:v>401.54</c:v>
                </c:pt>
                <c:pt idx="1">
                  <c:v>306.98</c:v>
                </c:pt>
                <c:pt idx="2">
                  <c:v>218.51</c:v>
                </c:pt>
                <c:pt idx="3">
                  <c:v>300.14</c:v>
                </c:pt>
                <c:pt idx="4">
                  <c:v>153.12</c:v>
                </c:pt>
                <c:pt idx="5">
                  <c:v>123.63</c:v>
                </c:pt>
              </c:numCache>
            </c:numRef>
          </c:val>
          <c:smooth val="0"/>
          <c:extLst>
            <c:ext xmlns:c16="http://schemas.microsoft.com/office/drawing/2014/chart" uri="{C3380CC4-5D6E-409C-BE32-E72D297353CC}">
              <c16:uniqueId val="{00000004-1A26-48F3-83D4-CC232F91FC8A}"/>
            </c:ext>
          </c:extLst>
        </c:ser>
        <c:dLbls>
          <c:showLegendKey val="0"/>
          <c:showVal val="0"/>
          <c:showCatName val="0"/>
          <c:showSerName val="0"/>
          <c:showPercent val="0"/>
          <c:showBubbleSize val="0"/>
        </c:dLbls>
        <c:smooth val="0"/>
        <c:axId val="1622233456"/>
        <c:axId val="1622235536"/>
      </c:lineChart>
      <c:catAx>
        <c:axId val="16222334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Financial 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TZ"/>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TZ"/>
          </a:p>
        </c:txPr>
        <c:crossAx val="1622235536"/>
        <c:crosses val="autoZero"/>
        <c:auto val="1"/>
        <c:lblAlgn val="ctr"/>
        <c:lblOffset val="100"/>
        <c:noMultiLvlLbl val="0"/>
      </c:catAx>
      <c:valAx>
        <c:axId val="162223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Maize Production in Tons('000')</a:t>
                </a:r>
              </a:p>
            </c:rich>
          </c:tx>
          <c:layout>
            <c:manualLayout>
              <c:xMode val="edge"/>
              <c:yMode val="edge"/>
              <c:x val="0"/>
              <c:y val="0.2243567100841366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T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TZ"/>
          </a:p>
        </c:txPr>
        <c:crossAx val="162223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T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TZ"/>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TZ" dirty="0"/>
          </a:p>
        </p:txBody>
      </p:sp>
      <p:sp>
        <p:nvSpPr>
          <p:cNvPr id="4" name="Slide Number Placeholder 3"/>
          <p:cNvSpPr>
            <a:spLocks noGrp="1"/>
          </p:cNvSpPr>
          <p:nvPr>
            <p:ph type="sldNum" sz="quarter" idx="5"/>
          </p:nvPr>
        </p:nvSpPr>
        <p:spPr/>
        <p:txBody>
          <a:bodyPr/>
          <a:lstStyle/>
          <a:p>
            <a:fld id="{43F4DC39-B9AA-4D72-9984-3D2AC2207DC6}" type="slidenum">
              <a:rPr lang="en-US" smtClean="0"/>
              <a:t>12</a:t>
            </a:fld>
            <a:endParaRPr lang="en-US"/>
          </a:p>
        </p:txBody>
      </p:sp>
    </p:spTree>
    <p:extLst>
      <p:ext uri="{BB962C8B-B14F-4D97-AF65-F5344CB8AC3E}">
        <p14:creationId xmlns:p14="http://schemas.microsoft.com/office/powerpoint/2010/main" val="1053378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40"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3_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1E25-EAB1-4975-BCD2-D457EF7AEC04}"/>
              </a:ext>
            </a:extLst>
          </p:cNvPr>
          <p:cNvSpPr>
            <a:spLocks noGrp="1"/>
          </p:cNvSpPr>
          <p:nvPr>
            <p:ph type="title"/>
          </p:nvPr>
        </p:nvSpPr>
        <p:spPr/>
        <p:txBody>
          <a:bodyPr/>
          <a:lstStyle>
            <a:lvl1pPr>
              <a:defRPr b="1"/>
            </a:lvl1pPr>
          </a:lstStyle>
          <a:p>
            <a:endParaRPr lang="x-none" dirty="0"/>
          </a:p>
        </p:txBody>
      </p:sp>
      <p:sp>
        <p:nvSpPr>
          <p:cNvPr id="3" name="Content Placeholder 2">
            <a:extLst>
              <a:ext uri="{FF2B5EF4-FFF2-40B4-BE49-F238E27FC236}">
                <a16:creationId xmlns:a16="http://schemas.microsoft.com/office/drawing/2014/main" id="{233EC5E2-179B-4344-9DFE-7F9659653175}"/>
              </a:ext>
            </a:extLst>
          </p:cNvPr>
          <p:cNvSpPr>
            <a:spLocks noGrp="1"/>
          </p:cNvSpPr>
          <p:nvPr>
            <p:ph idx="1"/>
          </p:nvPr>
        </p:nvSpPr>
        <p:spPr/>
        <p:txBody>
          <a:bodyPr/>
          <a:lstStyle>
            <a:lvl1pPr marL="0" indent="0" algn="just">
              <a:buNone/>
              <a:defRPr/>
            </a:lvl1pPr>
          </a:lstStyle>
          <a:p>
            <a:pPr lvl="0"/>
            <a:endParaRPr lang="x-none" dirty="0"/>
          </a:p>
        </p:txBody>
      </p:sp>
      <p:sp>
        <p:nvSpPr>
          <p:cNvPr id="4" name="Date Placeholder 3">
            <a:extLst>
              <a:ext uri="{FF2B5EF4-FFF2-40B4-BE49-F238E27FC236}">
                <a16:creationId xmlns:a16="http://schemas.microsoft.com/office/drawing/2014/main" id="{E827EC1A-1F54-4D2F-A7F7-F2BAFA2AFBC9}"/>
              </a:ext>
            </a:extLst>
          </p:cNvPr>
          <p:cNvSpPr>
            <a:spLocks noGrp="1"/>
          </p:cNvSpPr>
          <p:nvPr>
            <p:ph type="dt" sz="half" idx="10"/>
          </p:nvPr>
        </p:nvSpPr>
        <p:spPr/>
        <p:txBody>
          <a:bodyPr/>
          <a:lstStyle/>
          <a:p>
            <a:fld id="{EAC34B7A-86A8-4483-9A20-FB5CD2468296}" type="datetime1">
              <a:rPr lang="en-US" smtClean="0"/>
              <a:t>6/30/2025</a:t>
            </a:fld>
            <a:endParaRPr lang="x-none" dirty="0"/>
          </a:p>
        </p:txBody>
      </p:sp>
      <p:sp>
        <p:nvSpPr>
          <p:cNvPr id="5" name="Footer Placeholder 4">
            <a:extLst>
              <a:ext uri="{FF2B5EF4-FFF2-40B4-BE49-F238E27FC236}">
                <a16:creationId xmlns:a16="http://schemas.microsoft.com/office/drawing/2014/main" id="{569014FE-E433-4C0A-8655-EC5F382651FD}"/>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id="{B744203D-B1AB-4A6E-B937-149C445A7086}"/>
              </a:ext>
            </a:extLst>
          </p:cNvPr>
          <p:cNvSpPr>
            <a:spLocks noGrp="1"/>
          </p:cNvSpPr>
          <p:nvPr>
            <p:ph type="sldNum" sz="quarter" idx="12"/>
          </p:nvPr>
        </p:nvSpPr>
        <p:spPr/>
        <p:txBody>
          <a:bodyPr/>
          <a:lstStyle/>
          <a:p>
            <a:fld id="{90CA8337-B242-4672-88B2-69DB89C0BD24}" type="slidenum">
              <a:rPr lang="x-none" smtClean="0"/>
              <a:t>‹#›</a:t>
            </a:fld>
            <a:endParaRPr lang="x-none"/>
          </a:p>
        </p:txBody>
      </p:sp>
    </p:spTree>
    <p:extLst>
      <p:ext uri="{BB962C8B-B14F-4D97-AF65-F5344CB8AC3E}">
        <p14:creationId xmlns:p14="http://schemas.microsoft.com/office/powerpoint/2010/main" val="465746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EB2C7FB-E2C8-E64E-9379-169605E449B1}" type="datetime1">
              <a:rPr lang="en-US" smtClean="0"/>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0611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9" r:id="rId7"/>
    <p:sldLayoutId id="2147483660"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F225DE8-04DA-429B-A43C-D493150A4789}"/>
              </a:ext>
            </a:extLst>
          </p:cNvPr>
          <p:cNvSpPr txBox="1">
            <a:spLocks/>
          </p:cNvSpPr>
          <p:nvPr/>
        </p:nvSpPr>
        <p:spPr>
          <a:xfrm>
            <a:off x="838200" y="4735288"/>
            <a:ext cx="10515600" cy="1023260"/>
          </a:xfrm>
          <a:prstGeom prst="rect">
            <a:avLst/>
          </a:prstGeom>
        </p:spPr>
        <p:txBody>
          <a:bodyP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marL="0" indent="0" algn="ctr" hangingPunct="1">
              <a:lnSpc>
                <a:spcPct val="80000"/>
              </a:lnSpc>
              <a:spcBef>
                <a:spcPct val="20000"/>
              </a:spcBef>
              <a:buSzTx/>
              <a:buNone/>
              <a:defRPr/>
            </a:pPr>
            <a:endParaRPr lang="en-GB" altLang="nl-NL" sz="1100" b="1" kern="1200" dirty="0">
              <a:solidFill>
                <a:srgbClr val="0070C0"/>
              </a:solidFill>
              <a:latin typeface="Trebuchet MS" panose="020B0603020202020204" pitchFamily="34" charset="0"/>
            </a:endParaRPr>
          </a:p>
          <a:p>
            <a:pPr marL="0" indent="0" algn="ctr" hangingPunct="1">
              <a:lnSpc>
                <a:spcPct val="80000"/>
              </a:lnSpc>
              <a:spcBef>
                <a:spcPct val="20000"/>
              </a:spcBef>
              <a:buSzTx/>
              <a:buNone/>
              <a:defRPr/>
            </a:pPr>
            <a:r>
              <a:rPr lang="en-GB" altLang="nl-NL" sz="1800" b="1" kern="1200" dirty="0">
                <a:solidFill>
                  <a:srgbClr val="00B050"/>
                </a:solidFill>
                <a:latin typeface="Trebuchet MS" panose="020B0603020202020204" pitchFamily="34" charset="0"/>
              </a:rPr>
              <a:t>Presented by James G. </a:t>
            </a:r>
            <a:r>
              <a:rPr lang="en-GB" altLang="nl-NL" sz="1800" b="1" kern="1200" dirty="0" err="1">
                <a:solidFill>
                  <a:srgbClr val="00B050"/>
                </a:solidFill>
                <a:latin typeface="Trebuchet MS" panose="020B0603020202020204" pitchFamily="34" charset="0"/>
              </a:rPr>
              <a:t>Pilly</a:t>
            </a:r>
            <a:r>
              <a:rPr lang="en-GB" altLang="nl-NL" sz="1800" b="1" kern="1200" dirty="0">
                <a:solidFill>
                  <a:srgbClr val="00B050"/>
                </a:solidFill>
                <a:latin typeface="Trebuchet MS" panose="020B0603020202020204" pitchFamily="34" charset="0"/>
              </a:rPr>
              <a:t> at the INTOSAI WGEA Plenary in Malta </a:t>
            </a:r>
          </a:p>
          <a:p>
            <a:pPr marL="0" indent="0" algn="ctr" hangingPunct="1">
              <a:lnSpc>
                <a:spcPct val="80000"/>
              </a:lnSpc>
              <a:spcBef>
                <a:spcPct val="20000"/>
              </a:spcBef>
              <a:buSzTx/>
              <a:buNone/>
              <a:defRPr/>
            </a:pPr>
            <a:endParaRPr kumimoji="0" lang="en-GB" altLang="nl-NL" sz="1100" b="1" i="0" u="none" strike="noStrike" kern="1200" cap="none" spc="0" normalizeH="0" baseline="0" noProof="0" dirty="0">
              <a:ln>
                <a:noFill/>
              </a:ln>
              <a:solidFill>
                <a:srgbClr val="0070C0"/>
              </a:solidFill>
              <a:effectLst/>
              <a:uLnTx/>
              <a:uFillTx/>
              <a:latin typeface="Trebuchet MS" panose="020B0603020202020204" pitchFamily="34" charset="0"/>
              <a:ea typeface="Calibri"/>
              <a:cs typeface="Calibri"/>
              <a:sym typeface="Calibri"/>
            </a:endParaRPr>
          </a:p>
          <a:p>
            <a:pPr marL="0" marR="0" lvl="0" indent="0" algn="ctr"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lang="en-GB" altLang="nl-NL" sz="1800" b="1" kern="1200" dirty="0">
                <a:solidFill>
                  <a:srgbClr val="0070C0"/>
                </a:solidFill>
                <a:latin typeface="Trebuchet MS" panose="020B0603020202020204" pitchFamily="34" charset="0"/>
                <a:ea typeface="Calibri"/>
                <a:cs typeface="Calibri"/>
              </a:rPr>
              <a:t>Tuesday</a:t>
            </a:r>
            <a:r>
              <a:rPr kumimoji="0" lang="en-GB" altLang="nl-NL" sz="1800" b="1" i="0" u="none" strike="noStrike" kern="1200" cap="none" spc="0" normalizeH="0" baseline="0" noProof="0" dirty="0">
                <a:ln>
                  <a:noFill/>
                </a:ln>
                <a:solidFill>
                  <a:srgbClr val="0070C0"/>
                </a:solidFill>
                <a:effectLst/>
                <a:uLnTx/>
                <a:uFillTx/>
                <a:latin typeface="Trebuchet MS" panose="020B0603020202020204" pitchFamily="34" charset="0"/>
                <a:ea typeface="Calibri"/>
                <a:cs typeface="Calibri"/>
                <a:sym typeface="Calibri"/>
              </a:rPr>
              <a:t>, 1 July 2025</a:t>
            </a:r>
            <a:endParaRPr lang="en-GB" sz="1800" dirty="0">
              <a:latin typeface="Trebuchet MS" panose="020B0603020202020204" pitchFamily="34" charset="0"/>
            </a:endParaRPr>
          </a:p>
        </p:txBody>
      </p:sp>
      <p:pic>
        <p:nvPicPr>
          <p:cNvPr id="9" name="Image" descr="Image">
            <a:extLst>
              <a:ext uri="{FF2B5EF4-FFF2-40B4-BE49-F238E27FC236}">
                <a16:creationId xmlns:a16="http://schemas.microsoft.com/office/drawing/2014/main" id="{36A990B0-9D19-45D2-A57D-C50EA4C59848}"/>
              </a:ext>
            </a:extLst>
          </p:cNvPr>
          <p:cNvPicPr>
            <a:picLocks noChangeAspect="1"/>
          </p:cNvPicPr>
          <p:nvPr/>
        </p:nvPicPr>
        <p:blipFill>
          <a:blip r:embed="rId2"/>
          <a:stretch>
            <a:fillRect/>
          </a:stretch>
        </p:blipFill>
        <p:spPr>
          <a:xfrm>
            <a:off x="4435468" y="117511"/>
            <a:ext cx="2850428" cy="1302518"/>
          </a:xfrm>
          <a:prstGeom prst="rect">
            <a:avLst/>
          </a:prstGeom>
          <a:ln w="12700">
            <a:miter lim="400000"/>
          </a:ln>
        </p:spPr>
      </p:pic>
      <p:sp>
        <p:nvSpPr>
          <p:cNvPr id="12" name="THE UNITED REPUBLIC OF TANZANIA">
            <a:extLst>
              <a:ext uri="{FF2B5EF4-FFF2-40B4-BE49-F238E27FC236}">
                <a16:creationId xmlns:a16="http://schemas.microsoft.com/office/drawing/2014/main" id="{3FD4EC9F-D47F-45A2-A5B0-C700705D4B9A}"/>
              </a:ext>
            </a:extLst>
          </p:cNvPr>
          <p:cNvSpPr txBox="1"/>
          <p:nvPr/>
        </p:nvSpPr>
        <p:spPr>
          <a:xfrm>
            <a:off x="2077561" y="1425384"/>
            <a:ext cx="8585789"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400" b="1">
                <a:solidFill>
                  <a:schemeClr val="accent3">
                    <a:hueOff val="362282"/>
                    <a:satOff val="31803"/>
                    <a:lumOff val="-18242"/>
                  </a:schemeClr>
                </a:solidFill>
              </a:defRPr>
            </a:lvl1pPr>
          </a:lstStyle>
          <a:p>
            <a:r>
              <a:rPr lang="en-GB" sz="3200" dirty="0">
                <a:solidFill>
                  <a:srgbClr val="00B050"/>
                </a:solidFill>
                <a:latin typeface="Trebuchet MS" panose="020B0603020202020204" pitchFamily="34" charset="0"/>
              </a:rPr>
              <a:t>THE UNITED REPUBLIC OF TANZANIA</a:t>
            </a:r>
            <a:endParaRPr sz="3200" dirty="0">
              <a:solidFill>
                <a:srgbClr val="00B050"/>
              </a:solidFill>
              <a:latin typeface="Trebuchet MS" panose="020B0603020202020204" pitchFamily="34" charset="0"/>
            </a:endParaRPr>
          </a:p>
        </p:txBody>
      </p:sp>
      <p:sp>
        <p:nvSpPr>
          <p:cNvPr id="14" name="THE UNITED REPUBLIC OF TANZANIA">
            <a:extLst>
              <a:ext uri="{FF2B5EF4-FFF2-40B4-BE49-F238E27FC236}">
                <a16:creationId xmlns:a16="http://schemas.microsoft.com/office/drawing/2014/main" id="{EC7216BC-3763-412D-9125-EDBC1BF38B4E}"/>
              </a:ext>
            </a:extLst>
          </p:cNvPr>
          <p:cNvSpPr txBox="1"/>
          <p:nvPr/>
        </p:nvSpPr>
        <p:spPr>
          <a:xfrm>
            <a:off x="3512541" y="2020419"/>
            <a:ext cx="6031153"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400" b="1">
                <a:solidFill>
                  <a:schemeClr val="accent3">
                    <a:hueOff val="362282"/>
                    <a:satOff val="31803"/>
                    <a:lumOff val="-18242"/>
                  </a:schemeClr>
                </a:solidFill>
              </a:defRPr>
            </a:lvl1pPr>
          </a:lstStyle>
          <a:p>
            <a:r>
              <a:rPr lang="en-GB" sz="2800" dirty="0">
                <a:solidFill>
                  <a:srgbClr val="00B050"/>
                </a:solidFill>
                <a:latin typeface="Trebuchet MS" panose="020B0603020202020204" pitchFamily="34" charset="0"/>
              </a:rPr>
              <a:t>NATIONAL AUDIT OFFICE</a:t>
            </a:r>
            <a:endParaRPr sz="2800" dirty="0">
              <a:solidFill>
                <a:srgbClr val="00B050"/>
              </a:solidFill>
              <a:latin typeface="Trebuchet MS" panose="020B0603020202020204" pitchFamily="34" charset="0"/>
            </a:endParaRPr>
          </a:p>
        </p:txBody>
      </p:sp>
      <p:sp>
        <p:nvSpPr>
          <p:cNvPr id="7" name="TextBox 6">
            <a:extLst>
              <a:ext uri="{FF2B5EF4-FFF2-40B4-BE49-F238E27FC236}">
                <a16:creationId xmlns:a16="http://schemas.microsoft.com/office/drawing/2014/main" id="{75948400-0451-4735-89F5-1F8083BF7BD7}"/>
              </a:ext>
            </a:extLst>
          </p:cNvPr>
          <p:cNvSpPr txBox="1"/>
          <p:nvPr/>
        </p:nvSpPr>
        <p:spPr>
          <a:xfrm>
            <a:off x="1791602" y="2874800"/>
            <a:ext cx="9379318" cy="141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7000"/>
              </a:lnSpc>
              <a:spcBef>
                <a:spcPts val="1000"/>
              </a:spcBef>
              <a:spcAft>
                <a:spcPts val="800"/>
              </a:spcAft>
              <a:buClrTx/>
              <a:buSzPct val="100000"/>
              <a:buFont typeface="Arial"/>
              <a:buNone/>
              <a:tabLst/>
              <a:defRPr/>
            </a:pPr>
            <a:r>
              <a:rPr kumimoji="0" lang="en-US" sz="2800" b="1" i="0" u="none" strike="noStrike" kern="1200" cap="none" spc="0" normalizeH="0" baseline="0" noProof="0" dirty="0">
                <a:ln>
                  <a:noFill/>
                </a:ln>
                <a:solidFill>
                  <a:srgbClr val="0070C0"/>
                </a:solidFill>
                <a:effectLst/>
                <a:uLnTx/>
                <a:uFillTx/>
                <a:latin typeface="Trebuchet MS" panose="020B0603020202020204" pitchFamily="34" charset="0"/>
                <a:ea typeface="Times New Roman" panose="02020603050405020304" pitchFamily="18" charset="0"/>
                <a:cs typeface="Arial" panose="020B0604020202020204" pitchFamily="34" charset="0"/>
                <a:sym typeface="Calibri"/>
              </a:rPr>
              <a:t>Desertification Status in Tanzania</a:t>
            </a:r>
          </a:p>
          <a:p>
            <a:pPr marL="0" marR="0" lvl="0" indent="0" algn="ctr" defTabSz="914400" rtl="0" eaLnBrk="1" fontAlgn="auto" latinLnBrk="0" hangingPunct="1">
              <a:lnSpc>
                <a:spcPct val="107000"/>
              </a:lnSpc>
              <a:spcBef>
                <a:spcPts val="1000"/>
              </a:spcBef>
              <a:spcAft>
                <a:spcPts val="800"/>
              </a:spcAft>
              <a:buClrTx/>
              <a:buSzPct val="100000"/>
              <a:buFont typeface="Arial"/>
              <a:buNone/>
              <a:tabLst/>
              <a:defRPr/>
            </a:pPr>
            <a:r>
              <a:rPr kumimoji="0" lang="en-US" sz="2000" b="1" i="0" u="none" strike="noStrike" kern="1200" cap="none" spc="0" normalizeH="0" baseline="0" noProof="0" dirty="0">
                <a:ln>
                  <a:noFill/>
                </a:ln>
                <a:solidFill>
                  <a:srgbClr val="0070C0"/>
                </a:solidFill>
                <a:effectLst/>
                <a:uLnTx/>
                <a:uFillTx/>
                <a:latin typeface="Trebuchet MS" panose="020B0603020202020204" pitchFamily="34" charset="0"/>
                <a:ea typeface="Times New Roman" panose="02020603050405020304" pitchFamily="18" charset="0"/>
                <a:cs typeface="Arial" panose="020B0604020202020204" pitchFamily="34" charset="0"/>
                <a:sym typeface="Calibri"/>
              </a:rPr>
              <a:t>Reflection from a Performance Audit Report on the Implementation of the National Action </a:t>
            </a:r>
            <a:r>
              <a:rPr kumimoji="0" lang="en-US" sz="2000" b="1" i="0" u="none" strike="noStrike" kern="1200" cap="none" spc="0" normalizeH="0" baseline="0" noProof="0" dirty="0" err="1">
                <a:ln>
                  <a:noFill/>
                </a:ln>
                <a:solidFill>
                  <a:srgbClr val="0070C0"/>
                </a:solidFill>
                <a:effectLst/>
                <a:uLnTx/>
                <a:uFillTx/>
                <a:latin typeface="Trebuchet MS" panose="020B0603020202020204" pitchFamily="34" charset="0"/>
                <a:ea typeface="Times New Roman" panose="02020603050405020304" pitchFamily="18" charset="0"/>
                <a:cs typeface="Arial" panose="020B0604020202020204" pitchFamily="34" charset="0"/>
                <a:sym typeface="Calibri"/>
              </a:rPr>
              <a:t>Programme</a:t>
            </a:r>
            <a:r>
              <a:rPr kumimoji="0" lang="en-US" sz="2000" b="1" i="0" u="none" strike="noStrike" kern="1200" cap="none" spc="0" normalizeH="0" baseline="0" noProof="0" dirty="0">
                <a:ln>
                  <a:noFill/>
                </a:ln>
                <a:solidFill>
                  <a:srgbClr val="0070C0"/>
                </a:solidFill>
                <a:effectLst/>
                <a:uLnTx/>
                <a:uFillTx/>
                <a:latin typeface="Trebuchet MS" panose="020B0603020202020204" pitchFamily="34" charset="0"/>
                <a:ea typeface="Times New Roman" panose="02020603050405020304" pitchFamily="18" charset="0"/>
                <a:cs typeface="Arial" panose="020B0604020202020204" pitchFamily="34" charset="0"/>
                <a:sym typeface="Calibri"/>
              </a:rPr>
              <a:t> to Combat Desertification</a:t>
            </a:r>
            <a:endParaRPr kumimoji="0" lang="en-GB" sz="2000" b="1" i="0" u="none" strike="noStrike" kern="1200" cap="none" spc="0" normalizeH="0" baseline="0" noProof="0" dirty="0">
              <a:ln>
                <a:noFill/>
              </a:ln>
              <a:solidFill>
                <a:srgbClr val="0070C0"/>
              </a:solidFill>
              <a:effectLst/>
              <a:uLnTx/>
              <a:uFillTx/>
              <a:latin typeface="Trebuchet MS" panose="020B0603020202020204" pitchFamily="34" charset="0"/>
              <a:ea typeface="Times New Roman" panose="02020603050405020304" pitchFamily="18" charset="0"/>
              <a:cs typeface="Arial" panose="020B0604020202020204" pitchFamily="34" charset="0"/>
              <a:sym typeface="Calibri"/>
            </a:endParaRPr>
          </a:p>
        </p:txBody>
      </p:sp>
    </p:spTree>
    <p:extLst>
      <p:ext uri="{BB962C8B-B14F-4D97-AF65-F5344CB8AC3E}">
        <p14:creationId xmlns:p14="http://schemas.microsoft.com/office/powerpoint/2010/main" val="1488996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2A0E8-B062-5854-96D4-A6398F057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993FC0-8F58-E5FF-83FA-61E0A8B899C3}"/>
              </a:ext>
            </a:extLst>
          </p:cNvPr>
          <p:cNvSpPr>
            <a:spLocks noGrp="1"/>
          </p:cNvSpPr>
          <p:nvPr>
            <p:ph type="title"/>
          </p:nvPr>
        </p:nvSpPr>
        <p:spPr>
          <a:xfrm>
            <a:off x="1010700" y="213898"/>
            <a:ext cx="6604442" cy="482332"/>
          </a:xfrm>
        </p:spPr>
        <p:txBody>
          <a:bodyPr>
            <a:normAutofit fontScale="90000"/>
          </a:bodyPr>
          <a:lstStyle/>
          <a:p>
            <a:pPr algn="just"/>
            <a:r>
              <a:rPr lang="en-GB" sz="3200" dirty="0">
                <a:latin typeface="Trebuchet MS" panose="020B0603020202020204" pitchFamily="34" charset="0"/>
              </a:rPr>
              <a:t>7. Audit Recommendations </a:t>
            </a:r>
            <a:endParaRPr lang="en-US" sz="3200" dirty="0">
              <a:latin typeface="Trebuchet MS" panose="020B0603020202020204" pitchFamily="34" charset="0"/>
            </a:endParaRPr>
          </a:p>
        </p:txBody>
      </p:sp>
      <p:sp>
        <p:nvSpPr>
          <p:cNvPr id="5" name="Slide Number Placeholder 4">
            <a:extLst>
              <a:ext uri="{FF2B5EF4-FFF2-40B4-BE49-F238E27FC236}">
                <a16:creationId xmlns:a16="http://schemas.microsoft.com/office/drawing/2014/main" id="{02C5D218-CCBC-D41D-FB50-8C96CBCA2AB8}"/>
              </a:ext>
            </a:extLst>
          </p:cNvPr>
          <p:cNvSpPr>
            <a:spLocks noGrp="1"/>
          </p:cNvSpPr>
          <p:nvPr>
            <p:ph type="sldNum" sz="quarter" idx="12"/>
          </p:nvPr>
        </p:nvSpPr>
        <p:spPr/>
        <p:txBody>
          <a:bodyPr/>
          <a:lstStyle/>
          <a:p>
            <a:fld id="{90CA8337-B242-4672-88B2-69DB89C0BD24}" type="slidenum">
              <a:rPr lang="x-none" smtClean="0"/>
              <a:t>10</a:t>
            </a:fld>
            <a:endParaRPr lang="x-none"/>
          </a:p>
        </p:txBody>
      </p:sp>
      <p:grpSp>
        <p:nvGrpSpPr>
          <p:cNvPr id="14" name="Group 13">
            <a:extLst>
              <a:ext uri="{FF2B5EF4-FFF2-40B4-BE49-F238E27FC236}">
                <a16:creationId xmlns:a16="http://schemas.microsoft.com/office/drawing/2014/main" id="{7C1D52D0-0161-409C-A838-9D99ECBB8393}"/>
              </a:ext>
            </a:extLst>
          </p:cNvPr>
          <p:cNvGrpSpPr/>
          <p:nvPr/>
        </p:nvGrpSpPr>
        <p:grpSpPr>
          <a:xfrm>
            <a:off x="794944" y="532620"/>
            <a:ext cx="10581949" cy="5663056"/>
            <a:chOff x="878694" y="662439"/>
            <a:chExt cx="10581949" cy="5663056"/>
          </a:xfrm>
        </p:grpSpPr>
        <p:sp>
          <p:nvSpPr>
            <p:cNvPr id="13" name="Rectangle: Rounded Corners 12">
              <a:extLst>
                <a:ext uri="{FF2B5EF4-FFF2-40B4-BE49-F238E27FC236}">
                  <a16:creationId xmlns:a16="http://schemas.microsoft.com/office/drawing/2014/main" id="{DA91161A-798D-4F63-819F-76CF21BACCE2}"/>
                </a:ext>
              </a:extLst>
            </p:cNvPr>
            <p:cNvSpPr/>
            <p:nvPr/>
          </p:nvSpPr>
          <p:spPr>
            <a:xfrm>
              <a:off x="1596868" y="775044"/>
              <a:ext cx="9863775" cy="5550451"/>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mj-lt"/>
                  <a:ea typeface="+mj-ea"/>
                  <a:cs typeface="+mj-cs"/>
                  <a:sym typeface="Helvetica"/>
                </a:rPr>
                <a:t>Enhance NAP strategic planning by engaging stakeholders, allocating resources, and defining roles for coordinated implementation.</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rgbClr val="000000"/>
                </a:solidFill>
                <a:effectLst/>
                <a:uFillTx/>
                <a:latin typeface="+mj-lt"/>
                <a:ea typeface="+mj-ea"/>
                <a:cs typeface="+mj-cs"/>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mj-lt"/>
                  <a:ea typeface="+mj-ea"/>
                  <a:cs typeface="+mj-cs"/>
                  <a:sym typeface="Helvetica"/>
                </a:rPr>
                <a:t>Promote inter- and intra-ministerial collaboration to support sustainable practices and reporting.</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rgbClr val="000000"/>
                </a:solidFill>
                <a:effectLst/>
                <a:uFillTx/>
                <a:latin typeface="+mj-lt"/>
                <a:ea typeface="+mj-ea"/>
                <a:cs typeface="+mj-cs"/>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mj-lt"/>
                  <a:ea typeface="+mj-ea"/>
                  <a:cs typeface="+mj-cs"/>
                  <a:sym typeface="Helvetica"/>
                </a:rPr>
                <a:t>Develop an integrated data system with partners for accurate desertification data collection and dissemination.</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rgbClr val="000000"/>
                </a:solidFill>
                <a:effectLst/>
                <a:uFillTx/>
                <a:latin typeface="+mj-lt"/>
                <a:ea typeface="+mj-ea"/>
                <a:cs typeface="+mj-cs"/>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mj-lt"/>
                  <a:ea typeface="+mj-ea"/>
                  <a:cs typeface="+mj-cs"/>
                  <a:sym typeface="Helvetica"/>
                </a:rPr>
                <a:t>Establish standardized M&amp;E guidelines and a centralized system to monitor progress.</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rgbClr val="000000"/>
                </a:solidFill>
                <a:effectLst/>
                <a:uFillTx/>
                <a:latin typeface="+mj-lt"/>
                <a:ea typeface="+mj-ea"/>
                <a:cs typeface="+mj-cs"/>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mj-lt"/>
                  <a:ea typeface="+mj-ea"/>
                  <a:cs typeface="+mj-cs"/>
                  <a:sym typeface="Helvetica"/>
                </a:rPr>
                <a:t>Ensure implementing institutions have detailed M&amp;E plans covering objectives, indicators, methods, baseline data, reporting, resources, and risk management.</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rgbClr val="000000"/>
                </a:solidFill>
                <a:effectLst/>
                <a:uFillTx/>
                <a:latin typeface="+mj-lt"/>
                <a:ea typeface="+mj-ea"/>
                <a:cs typeface="+mj-cs"/>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mj-lt"/>
                  <a:ea typeface="+mj-ea"/>
                  <a:cs typeface="+mj-cs"/>
                  <a:sym typeface="Helvetica"/>
                </a:rPr>
                <a:t>Evaluate the program’s overall effectiveness, sustainability, and impact.</a:t>
              </a:r>
            </a:p>
          </p:txBody>
        </p:sp>
        <p:sp>
          <p:nvSpPr>
            <p:cNvPr id="10" name="Oval 9">
              <a:extLst>
                <a:ext uri="{FF2B5EF4-FFF2-40B4-BE49-F238E27FC236}">
                  <a16:creationId xmlns:a16="http://schemas.microsoft.com/office/drawing/2014/main" id="{24007A6D-1F99-44E5-900A-A6F750D315CA}"/>
                </a:ext>
              </a:extLst>
            </p:cNvPr>
            <p:cNvSpPr/>
            <p:nvPr/>
          </p:nvSpPr>
          <p:spPr>
            <a:xfrm rot="17781665">
              <a:off x="421567" y="1119566"/>
              <a:ext cx="1649995" cy="735741"/>
            </a:xfrm>
            <a:prstGeom prst="ellipse">
              <a:avLst/>
            </a:prstGeom>
            <a:solidFill>
              <a:schemeClr val="accent1">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000000"/>
                  </a:solidFill>
                  <a:effectLst/>
                  <a:uFillTx/>
                  <a:latin typeface="+mj-lt"/>
                  <a:ea typeface="+mj-ea"/>
                  <a:cs typeface="+mj-cs"/>
                  <a:sym typeface="Helvetica"/>
                </a:rPr>
                <a:t>VPO </a:t>
              </a:r>
              <a:endParaRPr kumimoji="0" lang="en-US" sz="2800" b="1" i="0" u="none" strike="noStrike" cap="none" spc="0" normalizeH="0" baseline="0" dirty="0">
                <a:ln>
                  <a:noFill/>
                </a:ln>
                <a:solidFill>
                  <a:srgbClr val="000000"/>
                </a:solidFill>
                <a:effectLst/>
                <a:uFillTx/>
                <a:latin typeface="+mj-lt"/>
                <a:ea typeface="+mj-ea"/>
                <a:cs typeface="+mj-cs"/>
                <a:sym typeface="Helvetica"/>
              </a:endParaRPr>
            </a:p>
          </p:txBody>
        </p:sp>
      </p:grpSp>
    </p:spTree>
    <p:extLst>
      <p:ext uri="{BB962C8B-B14F-4D97-AF65-F5344CB8AC3E}">
        <p14:creationId xmlns:p14="http://schemas.microsoft.com/office/powerpoint/2010/main" val="219476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2A0E8-B062-5854-96D4-A6398F057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993FC0-8F58-E5FF-83FA-61E0A8B899C3}"/>
              </a:ext>
            </a:extLst>
          </p:cNvPr>
          <p:cNvSpPr>
            <a:spLocks noGrp="1"/>
          </p:cNvSpPr>
          <p:nvPr>
            <p:ph type="title"/>
          </p:nvPr>
        </p:nvSpPr>
        <p:spPr>
          <a:xfrm>
            <a:off x="1010700" y="213898"/>
            <a:ext cx="6604442" cy="482332"/>
          </a:xfrm>
        </p:spPr>
        <p:txBody>
          <a:bodyPr>
            <a:normAutofit fontScale="90000"/>
          </a:bodyPr>
          <a:lstStyle/>
          <a:p>
            <a:pPr algn="just"/>
            <a:r>
              <a:rPr lang="en-GB" sz="3200" dirty="0">
                <a:latin typeface="Trebuchet MS" panose="020B0603020202020204" pitchFamily="34" charset="0"/>
              </a:rPr>
              <a:t>8. Conclusion</a:t>
            </a:r>
            <a:endParaRPr lang="en-US" sz="32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B2F87353-5C06-616E-B620-A3C6910E4AC5}"/>
              </a:ext>
            </a:extLst>
          </p:cNvPr>
          <p:cNvSpPr>
            <a:spLocks noGrp="1"/>
          </p:cNvSpPr>
          <p:nvPr>
            <p:ph idx="1"/>
          </p:nvPr>
        </p:nvSpPr>
        <p:spPr>
          <a:xfrm>
            <a:off x="4158344" y="761263"/>
            <a:ext cx="7553200" cy="5135881"/>
          </a:xfrm>
        </p:spPr>
        <p:txBody>
          <a:bodyPr>
            <a:normAutofit fontScale="85000" lnSpcReduction="20000"/>
          </a:bodyPr>
          <a:lstStyle/>
          <a:p>
            <a:pPr marL="342900" marR="0" lvl="0" indent="-342900">
              <a:lnSpc>
                <a:spcPct val="107000"/>
              </a:lnSpc>
              <a:spcAft>
                <a:spcPts val="800"/>
              </a:spcAft>
              <a:buSzPts val="1000"/>
              <a:buFont typeface="Wingdings" panose="05000000000000000000" pitchFamily="2" charset="2"/>
              <a:buChar char="q"/>
              <a:tabLst>
                <a:tab pos="457200" algn="l"/>
              </a:tabLst>
            </a:pPr>
            <a:r>
              <a:rPr lang="en-US" sz="2400" dirty="0">
                <a:effectLst/>
                <a:latin typeface="Trebuchet MS" panose="020B0603020202020204" pitchFamily="34" charset="0"/>
                <a:ea typeface="Times New Roman" panose="02020603050405020304" pitchFamily="18" charset="0"/>
                <a:cs typeface="Times New Roman" panose="02020603050405020304" pitchFamily="18" charset="0"/>
              </a:rPr>
              <a:t>The audit recognizes the Vice President’s Office (VPO) for its initiatives against desertification, including developing the National Action </a:t>
            </a:r>
            <a:r>
              <a:rPr lang="en-US" sz="2400" dirty="0" err="1">
                <a:effectLst/>
                <a:latin typeface="Trebuchet MS" panose="020B0603020202020204" pitchFamily="34" charset="0"/>
                <a:ea typeface="Times New Roman" panose="02020603050405020304" pitchFamily="18" charset="0"/>
                <a:cs typeface="Times New Roman" panose="02020603050405020304" pitchFamily="18" charset="0"/>
              </a:rPr>
              <a:t>Programme</a:t>
            </a:r>
            <a:r>
              <a:rPr lang="en-US" sz="2400" dirty="0">
                <a:effectLst/>
                <a:latin typeface="Trebuchet MS" panose="020B0603020202020204" pitchFamily="34" charset="0"/>
                <a:ea typeface="Times New Roman" panose="02020603050405020304" pitchFamily="18" charset="0"/>
                <a:cs typeface="Times New Roman" panose="02020603050405020304" pitchFamily="18" charset="0"/>
              </a:rPr>
              <a:t> (NAP) and securing international funding. </a:t>
            </a:r>
          </a:p>
          <a:p>
            <a:pPr marL="342900" marR="0" lvl="0" indent="-342900">
              <a:lnSpc>
                <a:spcPct val="107000"/>
              </a:lnSpc>
              <a:spcAft>
                <a:spcPts val="800"/>
              </a:spcAft>
              <a:buSzPts val="1000"/>
              <a:buFont typeface="Wingdings" panose="05000000000000000000" pitchFamily="2" charset="2"/>
              <a:buChar char="q"/>
              <a:tabLst>
                <a:tab pos="457200" algn="l"/>
              </a:tabLst>
            </a:pPr>
            <a:r>
              <a:rPr lang="en-US" sz="2400" dirty="0">
                <a:effectLst/>
                <a:latin typeface="Trebuchet MS" panose="020B0603020202020204" pitchFamily="34" charset="0"/>
                <a:ea typeface="Times New Roman" panose="02020603050405020304" pitchFamily="18" charset="0"/>
                <a:cs typeface="Times New Roman" panose="02020603050405020304" pitchFamily="18" charset="0"/>
              </a:rPr>
              <a:t>However, the VPO’s management of NAP is inadequate due to limited community engagement, poor coordination, insufficient land management, and lack of monitoring and evaluation frameworks. These shortcomings hinder the program’s effectiveness in combating desertification and achieving sustainable outcomes.</a:t>
            </a:r>
          </a:p>
          <a:p>
            <a:pPr marL="342900" marR="0" lvl="0" indent="-342900">
              <a:lnSpc>
                <a:spcPct val="107000"/>
              </a:lnSpc>
              <a:spcAft>
                <a:spcPts val="800"/>
              </a:spcAft>
              <a:buSzPts val="1000"/>
              <a:buFont typeface="Wingdings" panose="05000000000000000000" pitchFamily="2" charset="2"/>
              <a:buChar char="q"/>
              <a:tabLst>
                <a:tab pos="457200" algn="l"/>
              </a:tabLst>
            </a:pPr>
            <a:r>
              <a:rPr lang="en-US" sz="2400" dirty="0">
                <a:effectLst/>
                <a:latin typeface="Trebuchet MS" panose="020B0603020202020204" pitchFamily="34" charset="0"/>
                <a:ea typeface="Times New Roman" panose="02020603050405020304" pitchFamily="18" charset="0"/>
                <a:cs typeface="Times New Roman" panose="02020603050405020304" pitchFamily="18" charset="0"/>
              </a:rPr>
              <a:t>Supreme Audit Institutions (SAIs) play a vital role in combating desertification by auditing land degradation and policy effectiveness. Their evidence-based recommendations enhance land management and accountability, supporting environmental sustainability, climate resilience, and improved livelihoods in affected regions.</a:t>
            </a:r>
            <a:endParaRPr lang="en-GB" sz="2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2C5D218-CCBC-D41D-FB50-8C96CBCA2AB8}"/>
              </a:ext>
            </a:extLst>
          </p:cNvPr>
          <p:cNvSpPr>
            <a:spLocks noGrp="1"/>
          </p:cNvSpPr>
          <p:nvPr>
            <p:ph type="sldNum" sz="quarter" idx="12"/>
          </p:nvPr>
        </p:nvSpPr>
        <p:spPr/>
        <p:txBody>
          <a:bodyPr/>
          <a:lstStyle/>
          <a:p>
            <a:fld id="{90CA8337-B242-4672-88B2-69DB89C0BD24}" type="slidenum">
              <a:rPr lang="x-none" smtClean="0"/>
              <a:t>11</a:t>
            </a:fld>
            <a:endParaRPr lang="x-none"/>
          </a:p>
        </p:txBody>
      </p:sp>
      <p:sp>
        <p:nvSpPr>
          <p:cNvPr id="7" name="Freeform: Shape 6">
            <a:extLst>
              <a:ext uri="{FF2B5EF4-FFF2-40B4-BE49-F238E27FC236}">
                <a16:creationId xmlns:a16="http://schemas.microsoft.com/office/drawing/2014/main" id="{4CB65188-AC18-4DCD-AF03-9E3E80425DE3}"/>
              </a:ext>
            </a:extLst>
          </p:cNvPr>
          <p:cNvSpPr/>
          <p:nvPr/>
        </p:nvSpPr>
        <p:spPr>
          <a:xfrm rot="18900000">
            <a:off x="241210" y="1540711"/>
            <a:ext cx="3556181" cy="3707051"/>
          </a:xfrm>
          <a:custGeom>
            <a:avLst/>
            <a:gdLst>
              <a:gd name="connsiteX0" fmla="*/ 2414892 w 2415826"/>
              <a:gd name="connsiteY0" fmla="*/ 1207935 h 2415826"/>
              <a:gd name="connsiteX1" fmla="*/ 1206979 w 2415826"/>
              <a:gd name="connsiteY1" fmla="*/ 2415849 h 2415826"/>
              <a:gd name="connsiteX2" fmla="*/ -935 w 2415826"/>
              <a:gd name="connsiteY2" fmla="*/ 1207935 h 2415826"/>
              <a:gd name="connsiteX3" fmla="*/ 1206979 w 2415826"/>
              <a:gd name="connsiteY3" fmla="*/ 22 h 2415826"/>
              <a:gd name="connsiteX4" fmla="*/ 2414892 w 2415826"/>
              <a:gd name="connsiteY4" fmla="*/ 1207935 h 241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826" h="2415826">
                <a:moveTo>
                  <a:pt x="2414892" y="1207935"/>
                </a:moveTo>
                <a:cubicBezTo>
                  <a:pt x="2414892" y="1875047"/>
                  <a:pt x="1874091" y="2415849"/>
                  <a:pt x="1206979" y="2415849"/>
                </a:cubicBezTo>
                <a:cubicBezTo>
                  <a:pt x="539866" y="2415849"/>
                  <a:pt x="-935" y="1875047"/>
                  <a:pt x="-935" y="1207935"/>
                </a:cubicBezTo>
                <a:cubicBezTo>
                  <a:pt x="-935" y="540823"/>
                  <a:pt x="539866" y="22"/>
                  <a:pt x="1206979" y="22"/>
                </a:cubicBezTo>
                <a:cubicBezTo>
                  <a:pt x="1874091" y="22"/>
                  <a:pt x="2414892" y="540823"/>
                  <a:pt x="2414892" y="1207935"/>
                </a:cubicBezTo>
                <a:close/>
              </a:path>
            </a:pathLst>
          </a:custGeom>
          <a:solidFill>
            <a:srgbClr val="FFFFFF"/>
          </a:solidFill>
          <a:ln w="38100" cap="flat">
            <a:solidFill>
              <a:schemeClr val="accent6">
                <a:lumMod val="60000"/>
                <a:lumOff val="40000"/>
              </a:schemeClr>
            </a:solidFill>
            <a:prstDash val="solid"/>
            <a:miter/>
          </a:ln>
        </p:spPr>
        <p:txBody>
          <a:bodyPr rtlCol="0" anchor="ctr"/>
          <a:lstStyle/>
          <a:p>
            <a:endParaRPr lang="en-US" dirty="0"/>
          </a:p>
        </p:txBody>
      </p:sp>
      <p:pic>
        <p:nvPicPr>
          <p:cNvPr id="8" name="Picture 7" descr="Close-up of hands shaking&#10;&#10;Description automatically generated">
            <a:extLst>
              <a:ext uri="{FF2B5EF4-FFF2-40B4-BE49-F238E27FC236}">
                <a16:creationId xmlns:a16="http://schemas.microsoft.com/office/drawing/2014/main" id="{A63B375B-2280-437D-B80A-4A9C9A9A42E3}"/>
              </a:ext>
            </a:extLst>
          </p:cNvPr>
          <p:cNvPicPr>
            <a:picLocks noChangeAspect="1"/>
          </p:cNvPicPr>
          <p:nvPr/>
        </p:nvPicPr>
        <p:blipFill>
          <a:blip r:embed="rId2" cstate="print">
            <a:extLst>
              <a:ext uri="{28A0092B-C50C-407E-A947-70E740481C1C}">
                <a14:useLocalDpi xmlns:a14="http://schemas.microsoft.com/office/drawing/2010/main" val="0"/>
              </a:ext>
            </a:extLst>
          </a:blip>
          <a:srcRect l="25312" t="4037" r="13404" b="4037"/>
          <a:stretch>
            <a:fillRect/>
          </a:stretch>
        </p:blipFill>
        <p:spPr>
          <a:xfrm>
            <a:off x="480457" y="1887618"/>
            <a:ext cx="3032821" cy="3032821"/>
          </a:xfrm>
          <a:custGeom>
            <a:avLst/>
            <a:gdLst>
              <a:gd name="connsiteX0" fmla="*/ 2486898 w 4973796"/>
              <a:gd name="connsiteY0" fmla="*/ 0 h 4973796"/>
              <a:gd name="connsiteX1" fmla="*/ 4973796 w 4973796"/>
              <a:gd name="connsiteY1" fmla="*/ 2486898 h 4973796"/>
              <a:gd name="connsiteX2" fmla="*/ 2486898 w 4973796"/>
              <a:gd name="connsiteY2" fmla="*/ 4973796 h 4973796"/>
              <a:gd name="connsiteX3" fmla="*/ 0 w 4973796"/>
              <a:gd name="connsiteY3" fmla="*/ 2486898 h 4973796"/>
              <a:gd name="connsiteX4" fmla="*/ 2486898 w 4973796"/>
              <a:gd name="connsiteY4" fmla="*/ 0 h 4973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796" h="4973796">
                <a:moveTo>
                  <a:pt x="2486898" y="0"/>
                </a:moveTo>
                <a:cubicBezTo>
                  <a:pt x="3860374" y="0"/>
                  <a:pt x="4973796" y="1113422"/>
                  <a:pt x="4973796" y="2486898"/>
                </a:cubicBezTo>
                <a:cubicBezTo>
                  <a:pt x="4973796" y="3860374"/>
                  <a:pt x="3860374" y="4973796"/>
                  <a:pt x="2486898" y="4973796"/>
                </a:cubicBezTo>
                <a:cubicBezTo>
                  <a:pt x="1113422" y="4973796"/>
                  <a:pt x="0" y="3860374"/>
                  <a:pt x="0" y="2486898"/>
                </a:cubicBezTo>
                <a:cubicBezTo>
                  <a:pt x="0" y="1113422"/>
                  <a:pt x="1113422" y="0"/>
                  <a:pt x="2486898" y="0"/>
                </a:cubicBezTo>
                <a:close/>
              </a:path>
            </a:pathLst>
          </a:custGeom>
        </p:spPr>
      </p:pic>
      <p:cxnSp>
        <p:nvCxnSpPr>
          <p:cNvPr id="9" name="Straight Connector 8">
            <a:extLst>
              <a:ext uri="{FF2B5EF4-FFF2-40B4-BE49-F238E27FC236}">
                <a16:creationId xmlns:a16="http://schemas.microsoft.com/office/drawing/2014/main" id="{6E64AD67-0E56-468F-96D6-87A69108E12A}"/>
              </a:ext>
            </a:extLst>
          </p:cNvPr>
          <p:cNvCxnSpPr/>
          <p:nvPr/>
        </p:nvCxnSpPr>
        <p:spPr>
          <a:xfrm>
            <a:off x="4053840" y="1011629"/>
            <a:ext cx="0" cy="4639958"/>
          </a:xfrm>
          <a:prstGeom prst="line">
            <a:avLst/>
          </a:prstGeom>
          <a:noFill/>
          <a:ln w="38100" cap="flat">
            <a:solidFill>
              <a:schemeClr val="accent6">
                <a:lumMod val="60000"/>
                <a:lumOff val="40000"/>
              </a:schemeClr>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61737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2488B8-5B34-D70C-2367-FF2A4E9D10AE}"/>
              </a:ext>
            </a:extLst>
          </p:cNvPr>
          <p:cNvSpPr>
            <a:spLocks noGrp="1"/>
          </p:cNvSpPr>
          <p:nvPr>
            <p:ph type="sldNum" sz="quarter" idx="12"/>
          </p:nvPr>
        </p:nvSpPr>
        <p:spPr/>
        <p:txBody>
          <a:bodyPr/>
          <a:lstStyle/>
          <a:p>
            <a:fld id="{6D22F896-40B5-4ADD-8801-0D06FADFA095}" type="slidenum">
              <a:rPr lang="en-US" smtClean="0"/>
              <a:t>12</a:t>
            </a:fld>
            <a:endParaRPr lang="en-US" dirty="0"/>
          </a:p>
        </p:txBody>
      </p:sp>
      <p:grpSp>
        <p:nvGrpSpPr>
          <p:cNvPr id="6" name="Group 5">
            <a:extLst>
              <a:ext uri="{FF2B5EF4-FFF2-40B4-BE49-F238E27FC236}">
                <a16:creationId xmlns:a16="http://schemas.microsoft.com/office/drawing/2014/main" id="{84F21177-1F7B-4F85-BA28-255E45F54AC3}"/>
              </a:ext>
            </a:extLst>
          </p:cNvPr>
          <p:cNvGrpSpPr/>
          <p:nvPr/>
        </p:nvGrpSpPr>
        <p:grpSpPr>
          <a:xfrm>
            <a:off x="45720" y="396240"/>
            <a:ext cx="7802880" cy="5282113"/>
            <a:chOff x="4267200" y="381000"/>
            <a:chExt cx="7802880" cy="5282113"/>
          </a:xfrm>
          <a:blipFill dpi="0" rotWithShape="1">
            <a:blip r:embed="rId3">
              <a:extLst>
                <a:ext uri="{28A0092B-C50C-407E-A947-70E740481C1C}">
                  <a14:useLocalDpi xmlns:a14="http://schemas.microsoft.com/office/drawing/2010/main" val="0"/>
                </a:ext>
              </a:extLst>
            </a:blip>
            <a:srcRect/>
            <a:stretch>
              <a:fillRect/>
            </a:stretch>
          </a:blipFill>
        </p:grpSpPr>
        <p:sp>
          <p:nvSpPr>
            <p:cNvPr id="7" name="Rectangle: Single Corner Rounded 6">
              <a:extLst>
                <a:ext uri="{FF2B5EF4-FFF2-40B4-BE49-F238E27FC236}">
                  <a16:creationId xmlns:a16="http://schemas.microsoft.com/office/drawing/2014/main" id="{43919FBD-0983-449A-98BD-CEE42CE128B6}"/>
                </a:ext>
              </a:extLst>
            </p:cNvPr>
            <p:cNvSpPr/>
            <p:nvPr/>
          </p:nvSpPr>
          <p:spPr>
            <a:xfrm rot="10800000" flipH="1" flipV="1">
              <a:off x="4267200" y="381000"/>
              <a:ext cx="7802880" cy="5282113"/>
            </a:xfrm>
            <a:prstGeom prst="round1Rect">
              <a:avLst>
                <a:gd name="adj" fmla="val 6890"/>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A5FEB5-9F3A-4F42-8F14-A847DD56A697}"/>
                </a:ext>
              </a:extLst>
            </p:cNvPr>
            <p:cNvSpPr/>
            <p:nvPr/>
          </p:nvSpPr>
          <p:spPr>
            <a:xfrm>
              <a:off x="4373880" y="561746"/>
              <a:ext cx="4434840" cy="369328"/>
            </a:xfrm>
            <a:prstGeom prst="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1" u="none" strike="noStrike" cap="none" spc="0" normalizeH="0" baseline="0" dirty="0">
                  <a:ln>
                    <a:noFill/>
                  </a:ln>
                  <a:solidFill>
                    <a:schemeClr val="tx1"/>
                  </a:solidFill>
                  <a:effectLst/>
                  <a:uFillTx/>
                  <a:latin typeface="+mj-lt"/>
                  <a:ea typeface="+mj-ea"/>
                  <a:cs typeface="+mj-cs"/>
                  <a:sym typeface="Helvetica"/>
                </a:rPr>
                <a:t>Serengeti National Park – Tanzania </a:t>
              </a:r>
              <a:endParaRPr kumimoji="0" lang="en-US" sz="1800" b="1" i="1" u="none" strike="noStrike" cap="none" spc="0" normalizeH="0" baseline="0" dirty="0">
                <a:ln>
                  <a:noFill/>
                </a:ln>
                <a:solidFill>
                  <a:schemeClr val="tx1"/>
                </a:solidFill>
                <a:effectLst/>
                <a:uFillTx/>
                <a:latin typeface="+mj-lt"/>
                <a:ea typeface="+mj-ea"/>
                <a:cs typeface="+mj-cs"/>
                <a:sym typeface="Helvetica"/>
              </a:endParaRPr>
            </a:p>
          </p:txBody>
        </p:sp>
      </p:grpSp>
      <p:sp>
        <p:nvSpPr>
          <p:cNvPr id="10" name="Rectangle: Rounded Corners 9">
            <a:extLst>
              <a:ext uri="{FF2B5EF4-FFF2-40B4-BE49-F238E27FC236}">
                <a16:creationId xmlns:a16="http://schemas.microsoft.com/office/drawing/2014/main" id="{4FA9B79F-8D27-4FBD-B692-028ABDA1FD66}"/>
              </a:ext>
            </a:extLst>
          </p:cNvPr>
          <p:cNvSpPr/>
          <p:nvPr/>
        </p:nvSpPr>
        <p:spPr>
          <a:xfrm>
            <a:off x="7132320" y="2511400"/>
            <a:ext cx="4953000" cy="1600434"/>
          </a:xfrm>
          <a:prstGeom prst="roundRect">
            <a:avLst/>
          </a:prstGeom>
          <a:solidFill>
            <a:schemeClr val="accent6">
              <a:lumMod val="20000"/>
              <a:lumOff val="80000"/>
            </a:schemeClr>
          </a:solidFill>
          <a:ln w="5715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n-US" altLang="x-none" sz="4400" b="1" i="1" dirty="0"/>
              <a:t>Thanks!! </a:t>
            </a:r>
          </a:p>
          <a:p>
            <a:pPr algn="ctr"/>
            <a:r>
              <a:rPr lang="en-US" altLang="x-none" sz="4400" b="1" i="1" dirty="0" err="1"/>
              <a:t>Asanteni</a:t>
            </a:r>
            <a:r>
              <a:rPr lang="en-US" altLang="x-none" sz="4400" b="1" i="1" dirty="0"/>
              <a:t>!! </a:t>
            </a:r>
          </a:p>
        </p:txBody>
      </p:sp>
    </p:spTree>
    <p:extLst>
      <p:ext uri="{BB962C8B-B14F-4D97-AF65-F5344CB8AC3E}">
        <p14:creationId xmlns:p14="http://schemas.microsoft.com/office/powerpoint/2010/main" val="2683478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453361-B34B-4C53-AFDF-97F01C389FB0}"/>
              </a:ext>
            </a:extLst>
          </p:cNvPr>
          <p:cNvSpPr>
            <a:spLocks noGrp="1"/>
          </p:cNvSpPr>
          <p:nvPr>
            <p:ph type="sldNum" sz="quarter" idx="12"/>
          </p:nvPr>
        </p:nvSpPr>
        <p:spPr/>
        <p:txBody>
          <a:bodyPr/>
          <a:lstStyle/>
          <a:p>
            <a:fld id="{90CA8337-B242-4672-88B2-69DB89C0BD24}" type="slidenum">
              <a:rPr lang="x-none" smtClean="0"/>
              <a:t>2</a:t>
            </a:fld>
            <a:endParaRPr lang="x-none"/>
          </a:p>
        </p:txBody>
      </p:sp>
      <p:grpSp>
        <p:nvGrpSpPr>
          <p:cNvPr id="5" name="Group 4">
            <a:extLst>
              <a:ext uri="{FF2B5EF4-FFF2-40B4-BE49-F238E27FC236}">
                <a16:creationId xmlns:a16="http://schemas.microsoft.com/office/drawing/2014/main" id="{EB24D7BB-36E1-461B-B3AD-D2E69276BFA9}"/>
              </a:ext>
            </a:extLst>
          </p:cNvPr>
          <p:cNvGrpSpPr/>
          <p:nvPr/>
        </p:nvGrpSpPr>
        <p:grpSpPr>
          <a:xfrm>
            <a:off x="0" y="853440"/>
            <a:ext cx="5508549" cy="4239383"/>
            <a:chOff x="4770120" y="1500500"/>
            <a:chExt cx="5699760" cy="4239383"/>
          </a:xfrm>
        </p:grpSpPr>
        <p:grpSp>
          <p:nvGrpSpPr>
            <p:cNvPr id="6" name="Group 5">
              <a:extLst>
                <a:ext uri="{FF2B5EF4-FFF2-40B4-BE49-F238E27FC236}">
                  <a16:creationId xmlns:a16="http://schemas.microsoft.com/office/drawing/2014/main" id="{B5E14F21-D692-4281-BD37-0C2B0A19CB13}"/>
                </a:ext>
              </a:extLst>
            </p:cNvPr>
            <p:cNvGrpSpPr/>
            <p:nvPr/>
          </p:nvGrpSpPr>
          <p:grpSpPr>
            <a:xfrm>
              <a:off x="4770120" y="1500500"/>
              <a:ext cx="5699760" cy="4239383"/>
              <a:chOff x="0" y="-244608"/>
              <a:chExt cx="5699760" cy="4239383"/>
            </a:xfrm>
          </p:grpSpPr>
          <p:sp>
            <p:nvSpPr>
              <p:cNvPr id="9" name="Freeform: Shape 8">
                <a:extLst>
                  <a:ext uri="{FF2B5EF4-FFF2-40B4-BE49-F238E27FC236}">
                    <a16:creationId xmlns:a16="http://schemas.microsoft.com/office/drawing/2014/main" id="{EC56187B-10FF-41F8-A624-CDC82C2B98E8}"/>
                  </a:ext>
                </a:extLst>
              </p:cNvPr>
              <p:cNvSpPr/>
              <p:nvPr/>
            </p:nvSpPr>
            <p:spPr>
              <a:xfrm rot="10800000">
                <a:off x="0" y="-244608"/>
                <a:ext cx="5699760" cy="3673608"/>
              </a:xfrm>
              <a:custGeom>
                <a:avLst/>
                <a:gdLst>
                  <a:gd name="connsiteX0" fmla="*/ 3298971 w 7573714"/>
                  <a:gd name="connsiteY0" fmla="*/ 0 h 7745143"/>
                  <a:gd name="connsiteX1" fmla="*/ 7573715 w 7573714"/>
                  <a:gd name="connsiteY1" fmla="*/ 15490 h 7745143"/>
                  <a:gd name="connsiteX2" fmla="*/ 7573715 w 7573714"/>
                  <a:gd name="connsiteY2" fmla="*/ 7745143 h 7745143"/>
                  <a:gd name="connsiteX3" fmla="*/ 0 w 7573714"/>
                  <a:gd name="connsiteY3" fmla="*/ 4832983 h 7745143"/>
                </a:gdLst>
                <a:ahLst/>
                <a:cxnLst>
                  <a:cxn ang="0">
                    <a:pos x="connsiteX0" y="connsiteY0"/>
                  </a:cxn>
                  <a:cxn ang="0">
                    <a:pos x="connsiteX1" y="connsiteY1"/>
                  </a:cxn>
                  <a:cxn ang="0">
                    <a:pos x="connsiteX2" y="connsiteY2"/>
                  </a:cxn>
                  <a:cxn ang="0">
                    <a:pos x="connsiteX3" y="connsiteY3"/>
                  </a:cxn>
                </a:cxnLst>
                <a:rect l="l" t="t" r="r" b="b"/>
                <a:pathLst>
                  <a:path w="7573714" h="7745143">
                    <a:moveTo>
                      <a:pt x="3298971" y="0"/>
                    </a:moveTo>
                    <a:lnTo>
                      <a:pt x="7573715" y="15490"/>
                    </a:lnTo>
                    <a:lnTo>
                      <a:pt x="7573715" y="7745143"/>
                    </a:lnTo>
                    <a:lnTo>
                      <a:pt x="0" y="4832983"/>
                    </a:lnTo>
                    <a:close/>
                  </a:path>
                </a:pathLst>
              </a:custGeom>
              <a:solidFill>
                <a:srgbClr val="00B050"/>
              </a:solidFill>
              <a:ln w="3429" cap="flat">
                <a:noFill/>
                <a:prstDash val="solid"/>
                <a:miter/>
              </a:ln>
            </p:spPr>
            <p:txBody>
              <a:bodyPr rtlCol="0" anchor="ctr"/>
              <a:lstStyle/>
              <a:p>
                <a:endParaRPr lang="en-IN"/>
              </a:p>
            </p:txBody>
          </p:sp>
          <p:sp>
            <p:nvSpPr>
              <p:cNvPr id="10" name="Freeform: Shape 9">
                <a:extLst>
                  <a:ext uri="{FF2B5EF4-FFF2-40B4-BE49-F238E27FC236}">
                    <a16:creationId xmlns:a16="http://schemas.microsoft.com/office/drawing/2014/main" id="{340AAF89-AD78-4245-84AE-1C1ACBF31192}"/>
                  </a:ext>
                </a:extLst>
              </p:cNvPr>
              <p:cNvSpPr/>
              <p:nvPr/>
            </p:nvSpPr>
            <p:spPr>
              <a:xfrm rot="17770027">
                <a:off x="2889149" y="2396793"/>
                <a:ext cx="2289791" cy="906173"/>
              </a:xfrm>
              <a:custGeom>
                <a:avLst/>
                <a:gdLst>
                  <a:gd name="connsiteX0" fmla="*/ 30549 w 2289791"/>
                  <a:gd name="connsiteY0" fmla="*/ 1270 h 906173"/>
                  <a:gd name="connsiteX1" fmla="*/ 2277258 w 2289791"/>
                  <a:gd name="connsiteY1" fmla="*/ 857624 h 906173"/>
                  <a:gd name="connsiteX2" fmla="*/ 2288504 w 2289791"/>
                  <a:gd name="connsiteY2" fmla="*/ 882721 h 906173"/>
                  <a:gd name="connsiteX3" fmla="*/ 2288504 w 2289791"/>
                  <a:gd name="connsiteY3" fmla="*/ 882721 h 906173"/>
                  <a:gd name="connsiteX4" fmla="*/ 2284355 w 2289791"/>
                  <a:gd name="connsiteY4" fmla="*/ 893658 h 906173"/>
                  <a:gd name="connsiteX5" fmla="*/ 2259258 w 2289791"/>
                  <a:gd name="connsiteY5" fmla="*/ 904904 h 906173"/>
                  <a:gd name="connsiteX6" fmla="*/ 12515 w 2289791"/>
                  <a:gd name="connsiteY6" fmla="*/ 48549 h 906173"/>
                  <a:gd name="connsiteX7" fmla="*/ 1270 w 2289791"/>
                  <a:gd name="connsiteY7" fmla="*/ 23453 h 906173"/>
                  <a:gd name="connsiteX8" fmla="*/ 5418 w 2289791"/>
                  <a:gd name="connsiteY8" fmla="*/ 12515 h 906173"/>
                  <a:gd name="connsiteX9" fmla="*/ 30549 w 2289791"/>
                  <a:gd name="connsiteY9" fmla="*/ 1270 h 90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9791" h="906173">
                    <a:moveTo>
                      <a:pt x="30549" y="1270"/>
                    </a:moveTo>
                    <a:lnTo>
                      <a:pt x="2277258" y="857624"/>
                    </a:lnTo>
                    <a:cubicBezTo>
                      <a:pt x="2287303" y="861429"/>
                      <a:pt x="2292344" y="872675"/>
                      <a:pt x="2288504" y="882721"/>
                    </a:cubicBezTo>
                    <a:cubicBezTo>
                      <a:pt x="2288504" y="882721"/>
                      <a:pt x="2288504" y="882721"/>
                      <a:pt x="2288504" y="882721"/>
                    </a:cubicBezTo>
                    <a:lnTo>
                      <a:pt x="2284355" y="893658"/>
                    </a:lnTo>
                    <a:cubicBezTo>
                      <a:pt x="2280515" y="903670"/>
                      <a:pt x="2269303" y="908710"/>
                      <a:pt x="2259258" y="904904"/>
                    </a:cubicBezTo>
                    <a:lnTo>
                      <a:pt x="12515" y="48549"/>
                    </a:lnTo>
                    <a:cubicBezTo>
                      <a:pt x="2504" y="44709"/>
                      <a:pt x="-2536" y="33498"/>
                      <a:pt x="1270" y="23453"/>
                    </a:cubicBezTo>
                    <a:lnTo>
                      <a:pt x="5418" y="12515"/>
                    </a:lnTo>
                    <a:cubicBezTo>
                      <a:pt x="9292" y="2504"/>
                      <a:pt x="20504" y="-2536"/>
                      <a:pt x="30549" y="1270"/>
                    </a:cubicBezTo>
                    <a:close/>
                  </a:path>
                </a:pathLst>
              </a:custGeom>
              <a:solidFill>
                <a:srgbClr val="00B050"/>
              </a:solidFill>
              <a:ln w="3429" cap="flat">
                <a:solidFill>
                  <a:srgbClr val="00B050"/>
                </a:solidFill>
                <a:prstDash val="solid"/>
                <a:miter/>
              </a:ln>
            </p:spPr>
            <p:txBody>
              <a:bodyPr rtlCol="0" anchor="ctr"/>
              <a:lstStyle/>
              <a:p>
                <a:endParaRPr lang="en-IN" dirty="0"/>
              </a:p>
            </p:txBody>
          </p:sp>
          <p:sp>
            <p:nvSpPr>
              <p:cNvPr id="11" name="Freeform: Shape 10">
                <a:extLst>
                  <a:ext uri="{FF2B5EF4-FFF2-40B4-BE49-F238E27FC236}">
                    <a16:creationId xmlns:a16="http://schemas.microsoft.com/office/drawing/2014/main" id="{BD988B3A-B086-46DF-BED8-650C54B40CA7}"/>
                  </a:ext>
                </a:extLst>
              </p:cNvPr>
              <p:cNvSpPr/>
              <p:nvPr/>
            </p:nvSpPr>
            <p:spPr>
              <a:xfrm rot="6856623">
                <a:off x="4243795" y="2010199"/>
                <a:ext cx="1305259" cy="530745"/>
              </a:xfrm>
              <a:custGeom>
                <a:avLst/>
                <a:gdLst>
                  <a:gd name="connsiteX0" fmla="*/ 27869 w 1305259"/>
                  <a:gd name="connsiteY0" fmla="*/ 1311 h 530745"/>
                  <a:gd name="connsiteX1" fmla="*/ 1292806 w 1305259"/>
                  <a:gd name="connsiteY1" fmla="*/ 489505 h 530745"/>
                  <a:gd name="connsiteX2" fmla="*/ 1303948 w 1305259"/>
                  <a:gd name="connsiteY2" fmla="*/ 514671 h 530745"/>
                  <a:gd name="connsiteX3" fmla="*/ 1302543 w 1305259"/>
                  <a:gd name="connsiteY3" fmla="*/ 518306 h 530745"/>
                  <a:gd name="connsiteX4" fmla="*/ 1277377 w 1305259"/>
                  <a:gd name="connsiteY4" fmla="*/ 529448 h 530745"/>
                  <a:gd name="connsiteX5" fmla="*/ 12440 w 1305259"/>
                  <a:gd name="connsiteY5" fmla="*/ 41254 h 530745"/>
                  <a:gd name="connsiteX6" fmla="*/ 1297 w 1305259"/>
                  <a:gd name="connsiteY6" fmla="*/ 16088 h 530745"/>
                  <a:gd name="connsiteX7" fmla="*/ 2703 w 1305259"/>
                  <a:gd name="connsiteY7" fmla="*/ 12454 h 530745"/>
                  <a:gd name="connsiteX8" fmla="*/ 27869 w 1305259"/>
                  <a:gd name="connsiteY8" fmla="*/ 1311 h 53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259" h="530745">
                    <a:moveTo>
                      <a:pt x="27869" y="1311"/>
                    </a:moveTo>
                    <a:lnTo>
                      <a:pt x="1292806" y="489505"/>
                    </a:lnTo>
                    <a:cubicBezTo>
                      <a:pt x="1302818" y="493380"/>
                      <a:pt x="1307823" y="504660"/>
                      <a:pt x="1303948" y="514671"/>
                    </a:cubicBezTo>
                    <a:lnTo>
                      <a:pt x="1302543" y="518306"/>
                    </a:lnTo>
                    <a:cubicBezTo>
                      <a:pt x="1298668" y="528317"/>
                      <a:pt x="1287389" y="533288"/>
                      <a:pt x="1277377" y="529448"/>
                    </a:cubicBezTo>
                    <a:lnTo>
                      <a:pt x="12440" y="41254"/>
                    </a:lnTo>
                    <a:cubicBezTo>
                      <a:pt x="2428" y="37380"/>
                      <a:pt x="-2543" y="26100"/>
                      <a:pt x="1297" y="16088"/>
                    </a:cubicBezTo>
                    <a:lnTo>
                      <a:pt x="2703" y="12454"/>
                    </a:lnTo>
                    <a:cubicBezTo>
                      <a:pt x="6577" y="2443"/>
                      <a:pt x="17857" y="-2563"/>
                      <a:pt x="27869" y="1311"/>
                    </a:cubicBezTo>
                    <a:close/>
                  </a:path>
                </a:pathLst>
              </a:custGeom>
              <a:solidFill>
                <a:srgbClr val="00B050"/>
              </a:solidFill>
              <a:ln w="28575" cap="flat">
                <a:solidFill>
                  <a:srgbClr val="00B050"/>
                </a:solidFill>
                <a:prstDash val="solid"/>
                <a:miter/>
              </a:ln>
            </p:spPr>
            <p:txBody>
              <a:bodyPr rtlCol="0" anchor="ctr"/>
              <a:lstStyle/>
              <a:p>
                <a:endParaRPr lang="en-IN" dirty="0"/>
              </a:p>
            </p:txBody>
          </p:sp>
        </p:grpSp>
        <p:sp>
          <p:nvSpPr>
            <p:cNvPr id="8" name="TextBox 7">
              <a:extLst>
                <a:ext uri="{FF2B5EF4-FFF2-40B4-BE49-F238E27FC236}">
                  <a16:creationId xmlns:a16="http://schemas.microsoft.com/office/drawing/2014/main" id="{A3F4C09D-CD6A-4602-AE90-8CE09E3064F2}"/>
                </a:ext>
              </a:extLst>
            </p:cNvPr>
            <p:cNvSpPr txBox="1"/>
            <p:nvPr/>
          </p:nvSpPr>
          <p:spPr>
            <a:xfrm>
              <a:off x="4904313" y="3039395"/>
              <a:ext cx="4531348"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3200" b="1" dirty="0">
                  <a:solidFill>
                    <a:schemeClr val="bg1"/>
                  </a:solidFill>
                </a:rPr>
                <a:t>Presentation Outline </a:t>
              </a:r>
            </a:p>
          </p:txBody>
        </p:sp>
      </p:grpSp>
      <p:grpSp>
        <p:nvGrpSpPr>
          <p:cNvPr id="12" name="Group 11">
            <a:extLst>
              <a:ext uri="{FF2B5EF4-FFF2-40B4-BE49-F238E27FC236}">
                <a16:creationId xmlns:a16="http://schemas.microsoft.com/office/drawing/2014/main" id="{D9CAD5CE-6B4C-4987-9092-11A5417DF9B5}"/>
              </a:ext>
            </a:extLst>
          </p:cNvPr>
          <p:cNvGrpSpPr/>
          <p:nvPr/>
        </p:nvGrpSpPr>
        <p:grpSpPr>
          <a:xfrm>
            <a:off x="5581357" y="618378"/>
            <a:ext cx="5752654" cy="623568"/>
            <a:chOff x="5717335" y="958545"/>
            <a:chExt cx="5752654" cy="623568"/>
          </a:xfrm>
        </p:grpSpPr>
        <p:grpSp>
          <p:nvGrpSpPr>
            <p:cNvPr id="13" name="Group 12">
              <a:extLst>
                <a:ext uri="{FF2B5EF4-FFF2-40B4-BE49-F238E27FC236}">
                  <a16:creationId xmlns:a16="http://schemas.microsoft.com/office/drawing/2014/main" id="{5E30C5E4-FF56-4C69-8BF2-EAFA3A081386}"/>
                </a:ext>
              </a:extLst>
            </p:cNvPr>
            <p:cNvGrpSpPr/>
            <p:nvPr/>
          </p:nvGrpSpPr>
          <p:grpSpPr>
            <a:xfrm>
              <a:off x="5717335" y="958545"/>
              <a:ext cx="594359" cy="623568"/>
              <a:chOff x="926233" y="1516241"/>
              <a:chExt cx="848308" cy="848308"/>
            </a:xfrm>
            <a:solidFill>
              <a:srgbClr val="00B050"/>
            </a:solidFill>
          </p:grpSpPr>
          <p:sp>
            <p:nvSpPr>
              <p:cNvPr id="15" name="Donut 59">
                <a:extLst>
                  <a:ext uri="{FF2B5EF4-FFF2-40B4-BE49-F238E27FC236}">
                    <a16:creationId xmlns:a16="http://schemas.microsoft.com/office/drawing/2014/main" id="{E40914ED-9A33-4073-90BC-B6CD332E94A9}"/>
                  </a:ext>
                </a:extLst>
              </p:cNvPr>
              <p:cNvSpPr/>
              <p:nvPr/>
            </p:nvSpPr>
            <p:spPr>
              <a:xfrm>
                <a:off x="926233" y="1516241"/>
                <a:ext cx="848308" cy="848308"/>
              </a:xfrm>
              <a:prstGeom prst="donut">
                <a:avLst>
                  <a:gd name="adj" fmla="val 8736"/>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6" name="Arrow: Chevron 15">
                <a:extLst>
                  <a:ext uri="{FF2B5EF4-FFF2-40B4-BE49-F238E27FC236}">
                    <a16:creationId xmlns:a16="http://schemas.microsoft.com/office/drawing/2014/main" id="{0F78F840-99D3-48CA-AB37-EE0F51A8DF6F}"/>
                  </a:ext>
                </a:extLst>
              </p:cNvPr>
              <p:cNvSpPr/>
              <p:nvPr/>
            </p:nvSpPr>
            <p:spPr>
              <a:xfrm>
                <a:off x="1249313" y="1790543"/>
                <a:ext cx="252317" cy="299705"/>
              </a:xfrm>
              <a:prstGeom prst="chevron">
                <a:avLst/>
              </a:prstGeom>
              <a:grp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14" name="TextBox 13">
              <a:extLst>
                <a:ext uri="{FF2B5EF4-FFF2-40B4-BE49-F238E27FC236}">
                  <a16:creationId xmlns:a16="http://schemas.microsoft.com/office/drawing/2014/main" id="{B279CA46-0E28-4E42-AA7D-54493F4FB2A7}"/>
                </a:ext>
              </a:extLst>
            </p:cNvPr>
            <p:cNvSpPr txBox="1"/>
            <p:nvPr/>
          </p:nvSpPr>
          <p:spPr>
            <a:xfrm>
              <a:off x="6333117" y="1072933"/>
              <a:ext cx="513687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solidFill>
                    <a:schemeClr val="tx1"/>
                  </a:solidFill>
                  <a:latin typeface="Trebuchet MS" panose="020B0603020202020204" pitchFamily="34" charset="0"/>
                </a:rPr>
                <a:t>Introduction </a:t>
              </a:r>
              <a:endParaRPr lang="en-US" sz="2400" b="1" dirty="0">
                <a:solidFill>
                  <a:schemeClr val="tx1"/>
                </a:solidFill>
              </a:endParaRPr>
            </a:p>
          </p:txBody>
        </p:sp>
      </p:grpSp>
      <p:grpSp>
        <p:nvGrpSpPr>
          <p:cNvPr id="22" name="Group 21">
            <a:extLst>
              <a:ext uri="{FF2B5EF4-FFF2-40B4-BE49-F238E27FC236}">
                <a16:creationId xmlns:a16="http://schemas.microsoft.com/office/drawing/2014/main" id="{06B539FF-309A-4B50-94F2-E08B25273A7D}"/>
              </a:ext>
            </a:extLst>
          </p:cNvPr>
          <p:cNvGrpSpPr/>
          <p:nvPr/>
        </p:nvGrpSpPr>
        <p:grpSpPr>
          <a:xfrm>
            <a:off x="5415505" y="3455096"/>
            <a:ext cx="5808984" cy="623568"/>
            <a:chOff x="5717336" y="2653799"/>
            <a:chExt cx="5808984" cy="623568"/>
          </a:xfrm>
        </p:grpSpPr>
        <p:grpSp>
          <p:nvGrpSpPr>
            <p:cNvPr id="23" name="Group 22">
              <a:extLst>
                <a:ext uri="{FF2B5EF4-FFF2-40B4-BE49-F238E27FC236}">
                  <a16:creationId xmlns:a16="http://schemas.microsoft.com/office/drawing/2014/main" id="{E46AB2E2-8C89-4A07-BF6D-4E3A144E518D}"/>
                </a:ext>
              </a:extLst>
            </p:cNvPr>
            <p:cNvGrpSpPr/>
            <p:nvPr/>
          </p:nvGrpSpPr>
          <p:grpSpPr>
            <a:xfrm>
              <a:off x="5717336" y="2653799"/>
              <a:ext cx="594359" cy="623568"/>
              <a:chOff x="926233" y="1516241"/>
              <a:chExt cx="848308" cy="848308"/>
            </a:xfrm>
            <a:solidFill>
              <a:srgbClr val="00B050"/>
            </a:solidFill>
          </p:grpSpPr>
          <p:sp>
            <p:nvSpPr>
              <p:cNvPr id="25" name="Donut 59">
                <a:extLst>
                  <a:ext uri="{FF2B5EF4-FFF2-40B4-BE49-F238E27FC236}">
                    <a16:creationId xmlns:a16="http://schemas.microsoft.com/office/drawing/2014/main" id="{375B8DD3-7F4D-44F4-847E-E70D9E5AE024}"/>
                  </a:ext>
                </a:extLst>
              </p:cNvPr>
              <p:cNvSpPr/>
              <p:nvPr/>
            </p:nvSpPr>
            <p:spPr>
              <a:xfrm>
                <a:off x="926233" y="1516241"/>
                <a:ext cx="848308" cy="848308"/>
              </a:xfrm>
              <a:prstGeom prst="donut">
                <a:avLst>
                  <a:gd name="adj" fmla="val 8736"/>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6" name="Arrow: Chevron 25">
                <a:extLst>
                  <a:ext uri="{FF2B5EF4-FFF2-40B4-BE49-F238E27FC236}">
                    <a16:creationId xmlns:a16="http://schemas.microsoft.com/office/drawing/2014/main" id="{DF472F25-960F-4A24-B306-7002A895CCEC}"/>
                  </a:ext>
                </a:extLst>
              </p:cNvPr>
              <p:cNvSpPr/>
              <p:nvPr/>
            </p:nvSpPr>
            <p:spPr>
              <a:xfrm>
                <a:off x="1249313" y="1790543"/>
                <a:ext cx="252317" cy="299705"/>
              </a:xfrm>
              <a:prstGeom prst="chevron">
                <a:avLst/>
              </a:prstGeom>
              <a:grp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24" name="TextBox 23">
              <a:extLst>
                <a:ext uri="{FF2B5EF4-FFF2-40B4-BE49-F238E27FC236}">
                  <a16:creationId xmlns:a16="http://schemas.microsoft.com/office/drawing/2014/main" id="{DBB42906-F016-41A0-A544-902527787B7F}"/>
                </a:ext>
              </a:extLst>
            </p:cNvPr>
            <p:cNvSpPr txBox="1"/>
            <p:nvPr/>
          </p:nvSpPr>
          <p:spPr>
            <a:xfrm>
              <a:off x="6389448" y="2707299"/>
              <a:ext cx="513687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solidFill>
                    <a:schemeClr val="tx1"/>
                  </a:solidFill>
                  <a:latin typeface="Trebuchet MS" panose="020B0603020202020204" pitchFamily="34" charset="0"/>
                </a:rPr>
                <a:t>Key Audit Findings </a:t>
              </a:r>
              <a:endParaRPr lang="en-US" sz="2400" b="1" dirty="0">
                <a:solidFill>
                  <a:schemeClr val="tx1"/>
                </a:solidFill>
              </a:endParaRPr>
            </a:p>
          </p:txBody>
        </p:sp>
      </p:grpSp>
      <p:grpSp>
        <p:nvGrpSpPr>
          <p:cNvPr id="27" name="Group 26">
            <a:extLst>
              <a:ext uri="{FF2B5EF4-FFF2-40B4-BE49-F238E27FC236}">
                <a16:creationId xmlns:a16="http://schemas.microsoft.com/office/drawing/2014/main" id="{5F5D2DAA-FEDB-4084-990C-3137A4D0FD04}"/>
              </a:ext>
            </a:extLst>
          </p:cNvPr>
          <p:cNvGrpSpPr/>
          <p:nvPr/>
        </p:nvGrpSpPr>
        <p:grpSpPr>
          <a:xfrm>
            <a:off x="5530486" y="5228029"/>
            <a:ext cx="5803525" cy="623568"/>
            <a:chOff x="5752486" y="3460249"/>
            <a:chExt cx="5803525" cy="623568"/>
          </a:xfrm>
        </p:grpSpPr>
        <p:grpSp>
          <p:nvGrpSpPr>
            <p:cNvPr id="28" name="Group 27">
              <a:extLst>
                <a:ext uri="{FF2B5EF4-FFF2-40B4-BE49-F238E27FC236}">
                  <a16:creationId xmlns:a16="http://schemas.microsoft.com/office/drawing/2014/main" id="{5767B10A-A3F8-49EA-8772-B73D63DE3F6C}"/>
                </a:ext>
              </a:extLst>
            </p:cNvPr>
            <p:cNvGrpSpPr/>
            <p:nvPr/>
          </p:nvGrpSpPr>
          <p:grpSpPr>
            <a:xfrm>
              <a:off x="5752486" y="3460249"/>
              <a:ext cx="594359" cy="623568"/>
              <a:chOff x="926233" y="1516241"/>
              <a:chExt cx="848308" cy="848308"/>
            </a:xfrm>
            <a:solidFill>
              <a:srgbClr val="00B050"/>
            </a:solidFill>
          </p:grpSpPr>
          <p:sp>
            <p:nvSpPr>
              <p:cNvPr id="30" name="Donut 59">
                <a:extLst>
                  <a:ext uri="{FF2B5EF4-FFF2-40B4-BE49-F238E27FC236}">
                    <a16:creationId xmlns:a16="http://schemas.microsoft.com/office/drawing/2014/main" id="{F982A309-A96D-4CC6-86E5-A3ACB077C678}"/>
                  </a:ext>
                </a:extLst>
              </p:cNvPr>
              <p:cNvSpPr/>
              <p:nvPr/>
            </p:nvSpPr>
            <p:spPr>
              <a:xfrm>
                <a:off x="926233" y="1516241"/>
                <a:ext cx="848308" cy="848308"/>
              </a:xfrm>
              <a:prstGeom prst="donut">
                <a:avLst>
                  <a:gd name="adj" fmla="val 8736"/>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1" name="Arrow: Chevron 30">
                <a:extLst>
                  <a:ext uri="{FF2B5EF4-FFF2-40B4-BE49-F238E27FC236}">
                    <a16:creationId xmlns:a16="http://schemas.microsoft.com/office/drawing/2014/main" id="{CEE8A102-24E6-42AA-B4B0-90077BFF4116}"/>
                  </a:ext>
                </a:extLst>
              </p:cNvPr>
              <p:cNvSpPr/>
              <p:nvPr/>
            </p:nvSpPr>
            <p:spPr>
              <a:xfrm>
                <a:off x="1249313" y="1790543"/>
                <a:ext cx="252317" cy="299705"/>
              </a:xfrm>
              <a:prstGeom prst="chevron">
                <a:avLst/>
              </a:prstGeom>
              <a:grp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29" name="TextBox 28">
              <a:extLst>
                <a:ext uri="{FF2B5EF4-FFF2-40B4-BE49-F238E27FC236}">
                  <a16:creationId xmlns:a16="http://schemas.microsoft.com/office/drawing/2014/main" id="{9AE73D45-808F-4393-9733-E716FF0ED6B6}"/>
                </a:ext>
              </a:extLst>
            </p:cNvPr>
            <p:cNvSpPr txBox="1"/>
            <p:nvPr/>
          </p:nvSpPr>
          <p:spPr>
            <a:xfrm>
              <a:off x="6419139" y="3525183"/>
              <a:ext cx="513687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solidFill>
                    <a:schemeClr val="tx1"/>
                  </a:solidFill>
                  <a:latin typeface="Trebuchet MS" panose="020B0603020202020204" pitchFamily="34" charset="0"/>
                </a:rPr>
                <a:t>Conclusion </a:t>
              </a:r>
              <a:endParaRPr lang="en-US" sz="2400" b="1" dirty="0">
                <a:solidFill>
                  <a:schemeClr val="tx1"/>
                </a:solidFill>
              </a:endParaRPr>
            </a:p>
          </p:txBody>
        </p:sp>
      </p:grpSp>
      <p:grpSp>
        <p:nvGrpSpPr>
          <p:cNvPr id="41" name="Group 40">
            <a:extLst>
              <a:ext uri="{FF2B5EF4-FFF2-40B4-BE49-F238E27FC236}">
                <a16:creationId xmlns:a16="http://schemas.microsoft.com/office/drawing/2014/main" id="{1D823E7C-5376-475D-AC1D-6AB4AFAFD187}"/>
              </a:ext>
            </a:extLst>
          </p:cNvPr>
          <p:cNvGrpSpPr/>
          <p:nvPr/>
        </p:nvGrpSpPr>
        <p:grpSpPr>
          <a:xfrm>
            <a:off x="5492537" y="4347297"/>
            <a:ext cx="6434607" cy="623568"/>
            <a:chOff x="5752486" y="3460249"/>
            <a:chExt cx="6434607" cy="623568"/>
          </a:xfrm>
        </p:grpSpPr>
        <p:grpSp>
          <p:nvGrpSpPr>
            <p:cNvPr id="42" name="Group 41">
              <a:extLst>
                <a:ext uri="{FF2B5EF4-FFF2-40B4-BE49-F238E27FC236}">
                  <a16:creationId xmlns:a16="http://schemas.microsoft.com/office/drawing/2014/main" id="{7073CCE7-D854-4990-A55D-8D32B225E5E3}"/>
                </a:ext>
              </a:extLst>
            </p:cNvPr>
            <p:cNvGrpSpPr/>
            <p:nvPr/>
          </p:nvGrpSpPr>
          <p:grpSpPr>
            <a:xfrm>
              <a:off x="5752486" y="3460249"/>
              <a:ext cx="594359" cy="623568"/>
              <a:chOff x="926233" y="1516241"/>
              <a:chExt cx="848308" cy="848308"/>
            </a:xfrm>
            <a:solidFill>
              <a:srgbClr val="00B050"/>
            </a:solidFill>
          </p:grpSpPr>
          <p:sp>
            <p:nvSpPr>
              <p:cNvPr id="44" name="Donut 59">
                <a:extLst>
                  <a:ext uri="{FF2B5EF4-FFF2-40B4-BE49-F238E27FC236}">
                    <a16:creationId xmlns:a16="http://schemas.microsoft.com/office/drawing/2014/main" id="{AC4A717A-DA5F-45B1-9BC5-70683F3A8B12}"/>
                  </a:ext>
                </a:extLst>
              </p:cNvPr>
              <p:cNvSpPr/>
              <p:nvPr/>
            </p:nvSpPr>
            <p:spPr>
              <a:xfrm>
                <a:off x="926233" y="1516241"/>
                <a:ext cx="848308" cy="848308"/>
              </a:xfrm>
              <a:prstGeom prst="donut">
                <a:avLst>
                  <a:gd name="adj" fmla="val 8736"/>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5" name="Arrow: Chevron 44">
                <a:extLst>
                  <a:ext uri="{FF2B5EF4-FFF2-40B4-BE49-F238E27FC236}">
                    <a16:creationId xmlns:a16="http://schemas.microsoft.com/office/drawing/2014/main" id="{4FF9B24F-522E-4BE3-8343-D6D474A0C753}"/>
                  </a:ext>
                </a:extLst>
              </p:cNvPr>
              <p:cNvSpPr/>
              <p:nvPr/>
            </p:nvSpPr>
            <p:spPr>
              <a:xfrm>
                <a:off x="1249313" y="1790543"/>
                <a:ext cx="252317" cy="299705"/>
              </a:xfrm>
              <a:prstGeom prst="chevron">
                <a:avLst/>
              </a:prstGeom>
              <a:grp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43" name="TextBox 42">
              <a:extLst>
                <a:ext uri="{FF2B5EF4-FFF2-40B4-BE49-F238E27FC236}">
                  <a16:creationId xmlns:a16="http://schemas.microsoft.com/office/drawing/2014/main" id="{0A48ED8C-80EB-4668-BABE-676625A5CE93}"/>
                </a:ext>
              </a:extLst>
            </p:cNvPr>
            <p:cNvSpPr txBox="1"/>
            <p:nvPr/>
          </p:nvSpPr>
          <p:spPr>
            <a:xfrm>
              <a:off x="6419139" y="3525183"/>
              <a:ext cx="5767954"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400" b="1" dirty="0">
                  <a:solidFill>
                    <a:schemeClr val="tx1"/>
                  </a:solidFill>
                  <a:latin typeface="Trebuchet MS" panose="020B0603020202020204" pitchFamily="34" charset="0"/>
                </a:rPr>
                <a:t>Impacts of Desertification in Tanzania </a:t>
              </a:r>
            </a:p>
          </p:txBody>
        </p:sp>
      </p:grpSp>
      <p:grpSp>
        <p:nvGrpSpPr>
          <p:cNvPr id="46" name="Group 45">
            <a:extLst>
              <a:ext uri="{FF2B5EF4-FFF2-40B4-BE49-F238E27FC236}">
                <a16:creationId xmlns:a16="http://schemas.microsoft.com/office/drawing/2014/main" id="{FC00FE9D-7A20-4E13-8208-2E1D8AE45182}"/>
              </a:ext>
            </a:extLst>
          </p:cNvPr>
          <p:cNvGrpSpPr/>
          <p:nvPr/>
        </p:nvGrpSpPr>
        <p:grpSpPr>
          <a:xfrm>
            <a:off x="5530486" y="1550005"/>
            <a:ext cx="6224723" cy="623568"/>
            <a:chOff x="5734911" y="1876760"/>
            <a:chExt cx="6224723" cy="623568"/>
          </a:xfrm>
        </p:grpSpPr>
        <p:grpSp>
          <p:nvGrpSpPr>
            <p:cNvPr id="47" name="Group 46">
              <a:extLst>
                <a:ext uri="{FF2B5EF4-FFF2-40B4-BE49-F238E27FC236}">
                  <a16:creationId xmlns:a16="http://schemas.microsoft.com/office/drawing/2014/main" id="{3C8533EE-8D89-4144-A6A5-38090A3D74D3}"/>
                </a:ext>
              </a:extLst>
            </p:cNvPr>
            <p:cNvGrpSpPr/>
            <p:nvPr/>
          </p:nvGrpSpPr>
          <p:grpSpPr>
            <a:xfrm>
              <a:off x="5734911" y="1876760"/>
              <a:ext cx="594359" cy="623568"/>
              <a:chOff x="926233" y="1516241"/>
              <a:chExt cx="848308" cy="848308"/>
            </a:xfrm>
            <a:solidFill>
              <a:srgbClr val="00B050"/>
            </a:solidFill>
          </p:grpSpPr>
          <p:sp>
            <p:nvSpPr>
              <p:cNvPr id="49" name="Donut 59">
                <a:extLst>
                  <a:ext uri="{FF2B5EF4-FFF2-40B4-BE49-F238E27FC236}">
                    <a16:creationId xmlns:a16="http://schemas.microsoft.com/office/drawing/2014/main" id="{312E7F28-6E66-442D-A84E-B936F07254FD}"/>
                  </a:ext>
                </a:extLst>
              </p:cNvPr>
              <p:cNvSpPr/>
              <p:nvPr/>
            </p:nvSpPr>
            <p:spPr>
              <a:xfrm>
                <a:off x="926233" y="1516241"/>
                <a:ext cx="848308" cy="848308"/>
              </a:xfrm>
              <a:prstGeom prst="donut">
                <a:avLst>
                  <a:gd name="adj" fmla="val 8736"/>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50" name="Arrow: Chevron 49">
                <a:extLst>
                  <a:ext uri="{FF2B5EF4-FFF2-40B4-BE49-F238E27FC236}">
                    <a16:creationId xmlns:a16="http://schemas.microsoft.com/office/drawing/2014/main" id="{7DFC87E8-FA18-4D8B-8558-EF7E8123EB54}"/>
                  </a:ext>
                </a:extLst>
              </p:cNvPr>
              <p:cNvSpPr/>
              <p:nvPr/>
            </p:nvSpPr>
            <p:spPr>
              <a:xfrm>
                <a:off x="1249313" y="1790543"/>
                <a:ext cx="252317" cy="299705"/>
              </a:xfrm>
              <a:prstGeom prst="chevron">
                <a:avLst/>
              </a:prstGeom>
              <a:grp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48" name="TextBox 47">
              <a:extLst>
                <a:ext uri="{FF2B5EF4-FFF2-40B4-BE49-F238E27FC236}">
                  <a16:creationId xmlns:a16="http://schemas.microsoft.com/office/drawing/2014/main" id="{8D692216-19E8-4961-827C-E4F55BA90BB6}"/>
                </a:ext>
              </a:extLst>
            </p:cNvPr>
            <p:cNvSpPr txBox="1"/>
            <p:nvPr/>
          </p:nvSpPr>
          <p:spPr>
            <a:xfrm>
              <a:off x="6451085" y="1985854"/>
              <a:ext cx="5508549"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sz="2400" b="1" dirty="0">
                  <a:solidFill>
                    <a:schemeClr val="tx1"/>
                  </a:solidFill>
                  <a:latin typeface="Trebuchet MS" panose="020B0603020202020204" pitchFamily="34" charset="0"/>
                </a:rPr>
                <a:t>Country Desertification Status </a:t>
              </a:r>
            </a:p>
          </p:txBody>
        </p:sp>
      </p:grpSp>
      <p:grpSp>
        <p:nvGrpSpPr>
          <p:cNvPr id="51" name="Group 50">
            <a:extLst>
              <a:ext uri="{FF2B5EF4-FFF2-40B4-BE49-F238E27FC236}">
                <a16:creationId xmlns:a16="http://schemas.microsoft.com/office/drawing/2014/main" id="{8426FD3E-2341-42BE-A3C2-A0EBE2F63B69}"/>
              </a:ext>
            </a:extLst>
          </p:cNvPr>
          <p:cNvGrpSpPr/>
          <p:nvPr/>
        </p:nvGrpSpPr>
        <p:grpSpPr>
          <a:xfrm>
            <a:off x="5492537" y="2456250"/>
            <a:ext cx="6699463" cy="666874"/>
            <a:chOff x="5734911" y="1833454"/>
            <a:chExt cx="7280205" cy="666874"/>
          </a:xfrm>
        </p:grpSpPr>
        <p:grpSp>
          <p:nvGrpSpPr>
            <p:cNvPr id="52" name="Group 51">
              <a:extLst>
                <a:ext uri="{FF2B5EF4-FFF2-40B4-BE49-F238E27FC236}">
                  <a16:creationId xmlns:a16="http://schemas.microsoft.com/office/drawing/2014/main" id="{B940EE84-2BE3-48CD-9D1D-0C1355DEC6BB}"/>
                </a:ext>
              </a:extLst>
            </p:cNvPr>
            <p:cNvGrpSpPr/>
            <p:nvPr/>
          </p:nvGrpSpPr>
          <p:grpSpPr>
            <a:xfrm>
              <a:off x="5734911" y="1876760"/>
              <a:ext cx="594359" cy="623568"/>
              <a:chOff x="926233" y="1516241"/>
              <a:chExt cx="848308" cy="848308"/>
            </a:xfrm>
            <a:solidFill>
              <a:srgbClr val="00B050"/>
            </a:solidFill>
          </p:grpSpPr>
          <p:sp>
            <p:nvSpPr>
              <p:cNvPr id="54" name="Donut 59">
                <a:extLst>
                  <a:ext uri="{FF2B5EF4-FFF2-40B4-BE49-F238E27FC236}">
                    <a16:creationId xmlns:a16="http://schemas.microsoft.com/office/drawing/2014/main" id="{3FB61932-821B-44C2-B4ED-1B25FC0272C6}"/>
                  </a:ext>
                </a:extLst>
              </p:cNvPr>
              <p:cNvSpPr/>
              <p:nvPr/>
            </p:nvSpPr>
            <p:spPr>
              <a:xfrm>
                <a:off x="926233" y="1516241"/>
                <a:ext cx="848308" cy="848308"/>
              </a:xfrm>
              <a:prstGeom prst="donut">
                <a:avLst>
                  <a:gd name="adj" fmla="val 8736"/>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55" name="Arrow: Chevron 54">
                <a:extLst>
                  <a:ext uri="{FF2B5EF4-FFF2-40B4-BE49-F238E27FC236}">
                    <a16:creationId xmlns:a16="http://schemas.microsoft.com/office/drawing/2014/main" id="{446C7D30-7A05-4510-9302-E862E1BCFF6E}"/>
                  </a:ext>
                </a:extLst>
              </p:cNvPr>
              <p:cNvSpPr/>
              <p:nvPr/>
            </p:nvSpPr>
            <p:spPr>
              <a:xfrm>
                <a:off x="1249313" y="1790543"/>
                <a:ext cx="252317" cy="299705"/>
              </a:xfrm>
              <a:prstGeom prst="chevron">
                <a:avLst/>
              </a:prstGeom>
              <a:grp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53" name="TextBox 52">
              <a:extLst>
                <a:ext uri="{FF2B5EF4-FFF2-40B4-BE49-F238E27FC236}">
                  <a16:creationId xmlns:a16="http://schemas.microsoft.com/office/drawing/2014/main" id="{420B6F41-8254-4DEF-8899-686651544836}"/>
                </a:ext>
              </a:extLst>
            </p:cNvPr>
            <p:cNvSpPr txBox="1"/>
            <p:nvPr/>
          </p:nvSpPr>
          <p:spPr>
            <a:xfrm>
              <a:off x="6451085" y="1833454"/>
              <a:ext cx="656403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sz="2400" b="1" dirty="0">
                  <a:solidFill>
                    <a:schemeClr val="tx1"/>
                  </a:solidFill>
                  <a:latin typeface="Trebuchet MS" panose="020B0603020202020204" pitchFamily="34" charset="0"/>
                </a:rPr>
                <a:t>Tanzania’s Efforts to Combat Desertification</a:t>
              </a:r>
            </a:p>
          </p:txBody>
        </p:sp>
      </p:grpSp>
    </p:spTree>
    <p:extLst>
      <p:ext uri="{BB962C8B-B14F-4D97-AF65-F5344CB8AC3E}">
        <p14:creationId xmlns:p14="http://schemas.microsoft.com/office/powerpoint/2010/main" val="4012377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453361-B34B-4C53-AFDF-97F01C389FB0}"/>
              </a:ext>
            </a:extLst>
          </p:cNvPr>
          <p:cNvSpPr>
            <a:spLocks noGrp="1"/>
          </p:cNvSpPr>
          <p:nvPr>
            <p:ph type="sldNum" sz="quarter" idx="12"/>
          </p:nvPr>
        </p:nvSpPr>
        <p:spPr/>
        <p:txBody>
          <a:bodyPr/>
          <a:lstStyle/>
          <a:p>
            <a:fld id="{90CA8337-B242-4672-88B2-69DB89C0BD24}" type="slidenum">
              <a:rPr lang="x-none" smtClean="0"/>
              <a:t>3</a:t>
            </a:fld>
            <a:endParaRPr lang="x-none"/>
          </a:p>
        </p:txBody>
      </p:sp>
      <p:grpSp>
        <p:nvGrpSpPr>
          <p:cNvPr id="5" name="Group 4">
            <a:extLst>
              <a:ext uri="{FF2B5EF4-FFF2-40B4-BE49-F238E27FC236}">
                <a16:creationId xmlns:a16="http://schemas.microsoft.com/office/drawing/2014/main" id="{1A80C879-8AA9-423A-A915-0F94467C882A}"/>
              </a:ext>
            </a:extLst>
          </p:cNvPr>
          <p:cNvGrpSpPr/>
          <p:nvPr/>
        </p:nvGrpSpPr>
        <p:grpSpPr>
          <a:xfrm>
            <a:off x="277790" y="439862"/>
            <a:ext cx="11636420" cy="5331911"/>
            <a:chOff x="-1127303" y="703966"/>
            <a:chExt cx="13641815" cy="5534168"/>
          </a:xfrm>
        </p:grpSpPr>
        <p:sp>
          <p:nvSpPr>
            <p:cNvPr id="12" name="Oval 11">
              <a:extLst>
                <a:ext uri="{FF2B5EF4-FFF2-40B4-BE49-F238E27FC236}">
                  <a16:creationId xmlns:a16="http://schemas.microsoft.com/office/drawing/2014/main" id="{C1A015FB-B823-4072-AA35-2379E822F315}"/>
                </a:ext>
              </a:extLst>
            </p:cNvPr>
            <p:cNvSpPr/>
            <p:nvPr/>
          </p:nvSpPr>
          <p:spPr>
            <a:xfrm>
              <a:off x="3196334" y="703966"/>
              <a:ext cx="3740266" cy="1341768"/>
            </a:xfrm>
            <a:prstGeom prst="ellipse">
              <a:avLst/>
            </a:prstGeom>
            <a:solidFill>
              <a:schemeClr val="accent6">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rebuchet MS" panose="020B0603020202020204" pitchFamily="34" charset="0"/>
                </a:rPr>
                <a:t>Introduction</a:t>
              </a:r>
              <a:r>
                <a:rPr lang="en-US" sz="2000" b="0" dirty="0">
                  <a:solidFill>
                    <a:schemeClr val="tx1"/>
                  </a:solidFill>
                  <a:latin typeface="Trebuchet MS" panose="020B0603020202020204" pitchFamily="34" charset="0"/>
                </a:rPr>
                <a:t> </a:t>
              </a:r>
              <a:endParaRPr lang="en-US" sz="2000" dirty="0"/>
            </a:p>
          </p:txBody>
        </p:sp>
        <p:sp>
          <p:nvSpPr>
            <p:cNvPr id="14" name="Rectangle: Rounded Corners 13">
              <a:extLst>
                <a:ext uri="{FF2B5EF4-FFF2-40B4-BE49-F238E27FC236}">
                  <a16:creationId xmlns:a16="http://schemas.microsoft.com/office/drawing/2014/main" id="{64BDBE5E-1CFD-492F-8261-AAF23042570C}"/>
                </a:ext>
              </a:extLst>
            </p:cNvPr>
            <p:cNvSpPr/>
            <p:nvPr/>
          </p:nvSpPr>
          <p:spPr>
            <a:xfrm>
              <a:off x="-1127303" y="2919240"/>
              <a:ext cx="5802521" cy="3225313"/>
            </a:xfrm>
            <a:prstGeom prst="roundRect">
              <a:avLst>
                <a:gd name="adj" fmla="val 50000"/>
              </a:avLst>
            </a:prstGeom>
            <a:solidFill>
              <a:srgbClr val="74BDE0"/>
            </a:solidFill>
            <a:ln w="57150">
              <a:solidFill>
                <a:schemeClr val="bg1"/>
              </a:solidFill>
            </a:ln>
            <a:effectLst>
              <a:outerShdw blurRad="165100" dist="381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algn="just"/>
              <a:r>
                <a:rPr lang="en-GB" sz="1900" b="1" dirty="0">
                  <a:latin typeface="Trebuchet MS" panose="020B0603020202020204" pitchFamily="34" charset="0"/>
                </a:rPr>
                <a:t>In Tanzania, desertification is driven by poor land management, overgrazing, climate change, inefficient irrigation, and deforestation. </a:t>
              </a:r>
              <a:endParaRPr lang="en-US" sz="1900" b="1" dirty="0">
                <a:latin typeface="Trebuchet MS" panose="020B0603020202020204" pitchFamily="34" charset="0"/>
              </a:endParaRPr>
            </a:p>
          </p:txBody>
        </p:sp>
        <p:sp>
          <p:nvSpPr>
            <p:cNvPr id="15" name="Rectangle: Rounded Corners 14">
              <a:extLst>
                <a:ext uri="{FF2B5EF4-FFF2-40B4-BE49-F238E27FC236}">
                  <a16:creationId xmlns:a16="http://schemas.microsoft.com/office/drawing/2014/main" id="{D2EE1D4D-B663-4A66-8983-501E3041D808}"/>
                </a:ext>
              </a:extLst>
            </p:cNvPr>
            <p:cNvSpPr/>
            <p:nvPr/>
          </p:nvSpPr>
          <p:spPr>
            <a:xfrm>
              <a:off x="5497075" y="2825658"/>
              <a:ext cx="7017437" cy="3412476"/>
            </a:xfrm>
            <a:prstGeom prst="roundRect">
              <a:avLst>
                <a:gd name="adj" fmla="val 50000"/>
              </a:avLst>
            </a:prstGeom>
            <a:solidFill>
              <a:srgbClr val="98DBAF"/>
            </a:solidFill>
            <a:ln w="57150">
              <a:solidFill>
                <a:schemeClr val="bg1"/>
              </a:solidFill>
            </a:ln>
            <a:effectLst>
              <a:outerShdw blurRad="165100" dist="381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540000" rtlCol="0" anchor="ctr"/>
            <a:lstStyle/>
            <a:p>
              <a:pPr algn="just"/>
              <a:r>
                <a:rPr lang="en-GB" sz="2000" b="1" dirty="0">
                  <a:latin typeface="Trebuchet MS" panose="020B0603020202020204" pitchFamily="34" charset="0"/>
                </a:rPr>
                <a:t>The Compendium of Best Practices for Sustainable Land Management (2014) and the State of the Environment Report (2019) indicate that around 75% of the country’s land is dry, with severe degradation in the regions of Dodoma, </a:t>
              </a:r>
              <a:r>
                <a:rPr lang="en-GB" sz="2000" b="1" dirty="0" err="1">
                  <a:latin typeface="Trebuchet MS" panose="020B0603020202020204" pitchFamily="34" charset="0"/>
                </a:rPr>
                <a:t>Shinyanga</a:t>
              </a:r>
              <a:r>
                <a:rPr lang="en-GB" sz="2000" b="1" dirty="0">
                  <a:latin typeface="Trebuchet MS" panose="020B0603020202020204" pitchFamily="34" charset="0"/>
                </a:rPr>
                <a:t>, and </a:t>
              </a:r>
              <a:r>
                <a:rPr lang="en-GB" sz="2000" b="1" dirty="0" err="1">
                  <a:latin typeface="Trebuchet MS" panose="020B0603020202020204" pitchFamily="34" charset="0"/>
                </a:rPr>
                <a:t>Simiyu</a:t>
              </a:r>
              <a:r>
                <a:rPr lang="en-GB" sz="2000" b="1" dirty="0">
                  <a:latin typeface="Trebuchet MS" panose="020B0603020202020204" pitchFamily="34" charset="0"/>
                </a:rPr>
                <a:t>.</a:t>
              </a:r>
              <a:endParaRPr lang="en-US" sz="2000" b="1" dirty="0">
                <a:latin typeface="Trebuchet MS" panose="020B0603020202020204" pitchFamily="34" charset="0"/>
              </a:endParaRPr>
            </a:p>
          </p:txBody>
        </p:sp>
      </p:grpSp>
    </p:spTree>
    <p:extLst>
      <p:ext uri="{BB962C8B-B14F-4D97-AF65-F5344CB8AC3E}">
        <p14:creationId xmlns:p14="http://schemas.microsoft.com/office/powerpoint/2010/main" val="940655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24B6D-C9A9-6D92-7AAC-132CFB210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63E3B-7274-565E-D591-BD20A37F6F24}"/>
              </a:ext>
            </a:extLst>
          </p:cNvPr>
          <p:cNvSpPr>
            <a:spLocks noGrp="1"/>
          </p:cNvSpPr>
          <p:nvPr>
            <p:ph type="title"/>
          </p:nvPr>
        </p:nvSpPr>
        <p:spPr>
          <a:xfrm>
            <a:off x="768073" y="0"/>
            <a:ext cx="10327105" cy="944997"/>
          </a:xfrm>
        </p:spPr>
        <p:txBody>
          <a:bodyPr>
            <a:normAutofit/>
          </a:bodyPr>
          <a:lstStyle/>
          <a:p>
            <a:pPr algn="just"/>
            <a:r>
              <a:rPr lang="en-GB" sz="3200" dirty="0">
                <a:latin typeface="Trebuchet MS" panose="020B0603020202020204" pitchFamily="34" charset="0"/>
              </a:rPr>
              <a:t>1. Country Desertification Status </a:t>
            </a:r>
            <a:endParaRPr lang="en-US" sz="3200" dirty="0">
              <a:latin typeface="Trebuchet MS" panose="020B0603020202020204" pitchFamily="34" charset="0"/>
            </a:endParaRPr>
          </a:p>
        </p:txBody>
      </p:sp>
      <p:sp>
        <p:nvSpPr>
          <p:cNvPr id="5" name="Slide Number Placeholder 4">
            <a:extLst>
              <a:ext uri="{FF2B5EF4-FFF2-40B4-BE49-F238E27FC236}">
                <a16:creationId xmlns:a16="http://schemas.microsoft.com/office/drawing/2014/main" id="{A1A6F017-B512-2359-8A31-36B7F4AB917F}"/>
              </a:ext>
            </a:extLst>
          </p:cNvPr>
          <p:cNvSpPr>
            <a:spLocks noGrp="1"/>
          </p:cNvSpPr>
          <p:nvPr>
            <p:ph type="sldNum" sz="quarter" idx="12"/>
          </p:nvPr>
        </p:nvSpPr>
        <p:spPr/>
        <p:txBody>
          <a:bodyPr/>
          <a:lstStyle/>
          <a:p>
            <a:fld id="{90CA8337-B242-4672-88B2-69DB89C0BD24}" type="slidenum">
              <a:rPr lang="x-none" smtClean="0"/>
              <a:t>4</a:t>
            </a:fld>
            <a:endParaRPr lang="x-none"/>
          </a:p>
        </p:txBody>
      </p:sp>
      <p:graphicFrame>
        <p:nvGraphicFramePr>
          <p:cNvPr id="50" name="Chart 49">
            <a:extLst>
              <a:ext uri="{FF2B5EF4-FFF2-40B4-BE49-F238E27FC236}">
                <a16:creationId xmlns:a16="http://schemas.microsoft.com/office/drawing/2014/main" id="{1A22582E-F8AF-4130-AC1C-AEC002D0E708}"/>
              </a:ext>
            </a:extLst>
          </p:cNvPr>
          <p:cNvGraphicFramePr/>
          <p:nvPr>
            <p:extLst>
              <p:ext uri="{D42A27DB-BD31-4B8C-83A1-F6EECF244321}">
                <p14:modId xmlns:p14="http://schemas.microsoft.com/office/powerpoint/2010/main" val="2036680867"/>
              </p:ext>
            </p:extLst>
          </p:nvPr>
        </p:nvGraphicFramePr>
        <p:xfrm>
          <a:off x="4927600" y="1684639"/>
          <a:ext cx="4572000" cy="2279650"/>
        </p:xfrm>
        <a:graphic>
          <a:graphicData uri="http://schemas.openxmlformats.org/drawingml/2006/chart">
            <c:chart xmlns:c="http://schemas.openxmlformats.org/drawingml/2006/chart" xmlns:r="http://schemas.openxmlformats.org/officeDocument/2006/relationships" r:id="rId2"/>
          </a:graphicData>
        </a:graphic>
      </p:graphicFrame>
      <p:sp>
        <p:nvSpPr>
          <p:cNvPr id="51" name="TextBox 50">
            <a:extLst>
              <a:ext uri="{FF2B5EF4-FFF2-40B4-BE49-F238E27FC236}">
                <a16:creationId xmlns:a16="http://schemas.microsoft.com/office/drawing/2014/main" id="{E6DDCFAA-2AF4-495F-BC97-09DBB5A9C451}"/>
              </a:ext>
            </a:extLst>
          </p:cNvPr>
          <p:cNvSpPr txBox="1"/>
          <p:nvPr/>
        </p:nvSpPr>
        <p:spPr>
          <a:xfrm>
            <a:off x="439917" y="2253652"/>
            <a:ext cx="3368040" cy="12012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just">
              <a:lnSpc>
                <a:spcPct val="115000"/>
              </a:lnSpc>
              <a:spcBef>
                <a:spcPts val="0"/>
              </a:spcBef>
              <a:spcAft>
                <a:spcPts val="0"/>
              </a:spcAft>
            </a:pPr>
            <a:r>
              <a:rPr lang="en-GB" sz="1600" b="1" i="1" kern="100" dirty="0">
                <a:effectLst/>
                <a:latin typeface="Trebuchet MS" panose="020B0603020202020204" pitchFamily="34" charset="0"/>
                <a:ea typeface="Calibri" panose="020F0502020204030204" pitchFamily="34" charset="0"/>
                <a:cs typeface="Times New Roman" panose="02020603050405020304" pitchFamily="18" charset="0"/>
              </a:rPr>
              <a:t>Tanzania's forest cover has decreased steadily over a period of 11 years, from 2010 to 2021</a:t>
            </a:r>
            <a:endParaRPr lang="en-US" sz="1600" kern="100" dirty="0">
              <a:effectLst/>
              <a:latin typeface="Trebuchet MS" panose="020B0603020202020204" pitchFamily="34" charset="0"/>
              <a:ea typeface="Calibri" panose="020F0502020204030204" pitchFamily="34" charset="0"/>
              <a:cs typeface="Times New Roman" panose="02020603050405020304" pitchFamily="18" charset="0"/>
            </a:endParaRPr>
          </a:p>
        </p:txBody>
      </p:sp>
      <p:graphicFrame>
        <p:nvGraphicFramePr>
          <p:cNvPr id="52" name="Chart 51">
            <a:extLst>
              <a:ext uri="{FF2B5EF4-FFF2-40B4-BE49-F238E27FC236}">
                <a16:creationId xmlns:a16="http://schemas.microsoft.com/office/drawing/2014/main" id="{9A44FDA2-AD4C-8431-F8AA-799EC600099E}"/>
              </a:ext>
            </a:extLst>
          </p:cNvPr>
          <p:cNvGraphicFramePr/>
          <p:nvPr>
            <p:extLst>
              <p:ext uri="{D42A27DB-BD31-4B8C-83A1-F6EECF244321}">
                <p14:modId xmlns:p14="http://schemas.microsoft.com/office/powerpoint/2010/main" val="3267979629"/>
              </p:ext>
            </p:extLst>
          </p:nvPr>
        </p:nvGraphicFramePr>
        <p:xfrm>
          <a:off x="4638040" y="4012979"/>
          <a:ext cx="4582160" cy="2044700"/>
        </p:xfrm>
        <a:graphic>
          <a:graphicData uri="http://schemas.openxmlformats.org/drawingml/2006/chart">
            <c:chart xmlns:c="http://schemas.openxmlformats.org/drawingml/2006/chart" xmlns:r="http://schemas.openxmlformats.org/officeDocument/2006/relationships" r:id="rId3"/>
          </a:graphicData>
        </a:graphic>
      </p:graphicFrame>
      <p:sp>
        <p:nvSpPr>
          <p:cNvPr id="53" name="TextBox 52">
            <a:extLst>
              <a:ext uri="{FF2B5EF4-FFF2-40B4-BE49-F238E27FC236}">
                <a16:creationId xmlns:a16="http://schemas.microsoft.com/office/drawing/2014/main" id="{586DAC6F-FA5F-4FA7-9A4D-DD42DD6D339C}"/>
              </a:ext>
            </a:extLst>
          </p:cNvPr>
          <p:cNvSpPr txBox="1"/>
          <p:nvPr/>
        </p:nvSpPr>
        <p:spPr>
          <a:xfrm>
            <a:off x="439917" y="4294321"/>
            <a:ext cx="3368040" cy="9181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just">
              <a:lnSpc>
                <a:spcPct val="115000"/>
              </a:lnSpc>
              <a:spcBef>
                <a:spcPts val="0"/>
              </a:spcBef>
              <a:spcAft>
                <a:spcPts val="0"/>
              </a:spcAft>
            </a:pPr>
            <a:r>
              <a:rPr lang="en-GB" sz="1600" b="1" i="1" kern="100" dirty="0">
                <a:effectLst/>
                <a:latin typeface="Trebuchet MS" panose="020B0603020202020204" pitchFamily="34" charset="0"/>
                <a:ea typeface="Calibri" panose="020F0502020204030204" pitchFamily="34" charset="0"/>
                <a:cs typeface="Times New Roman" panose="02020603050405020304" pitchFamily="18" charset="0"/>
              </a:rPr>
              <a:t>Increased percentage of degraded land in Tanzania over several decades. </a:t>
            </a:r>
            <a:endParaRPr lang="en-US" sz="1600" kern="1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6D36263F-E4EA-4988-B915-8AE1C313EF69}"/>
              </a:ext>
            </a:extLst>
          </p:cNvPr>
          <p:cNvSpPr txBox="1"/>
          <p:nvPr/>
        </p:nvSpPr>
        <p:spPr>
          <a:xfrm>
            <a:off x="204194" y="950209"/>
            <a:ext cx="11743966"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sz="2000" dirty="0"/>
              <a:t>Tanzania faces significant desertification driven by land degradation, deforestation, drought, and water scarcity. This degradation poses a critical threat to national food security, economic stability, and community livelihoods. </a:t>
            </a:r>
            <a:endParaRPr lang="en-US" sz="2000" dirty="0"/>
          </a:p>
        </p:txBody>
      </p:sp>
      <p:sp>
        <p:nvSpPr>
          <p:cNvPr id="3" name="Isosceles Triangle 2">
            <a:extLst>
              <a:ext uri="{FF2B5EF4-FFF2-40B4-BE49-F238E27FC236}">
                <a16:creationId xmlns:a16="http://schemas.microsoft.com/office/drawing/2014/main" id="{4704A333-EFC9-4B79-9EF7-DEFAD660F54B}"/>
              </a:ext>
            </a:extLst>
          </p:cNvPr>
          <p:cNvSpPr/>
          <p:nvPr/>
        </p:nvSpPr>
        <p:spPr>
          <a:xfrm rot="5400000">
            <a:off x="4115834" y="2515607"/>
            <a:ext cx="594360" cy="366728"/>
          </a:xfrm>
          <a:prstGeom prst="triangl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10" name="Isosceles Triangle 9">
            <a:extLst>
              <a:ext uri="{FF2B5EF4-FFF2-40B4-BE49-F238E27FC236}">
                <a16:creationId xmlns:a16="http://schemas.microsoft.com/office/drawing/2014/main" id="{A0C41059-E0C7-4BE4-8FCB-C78C1FEFA9BC}"/>
              </a:ext>
            </a:extLst>
          </p:cNvPr>
          <p:cNvSpPr/>
          <p:nvPr/>
        </p:nvSpPr>
        <p:spPr>
          <a:xfrm rot="5400000">
            <a:off x="4070598" y="4570025"/>
            <a:ext cx="594360" cy="366728"/>
          </a:xfrm>
          <a:prstGeom prst="triangl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204657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BC89-03D2-4DF9-8E90-4EB97E5AC17F}"/>
              </a:ext>
            </a:extLst>
          </p:cNvPr>
          <p:cNvSpPr>
            <a:spLocks noGrp="1"/>
          </p:cNvSpPr>
          <p:nvPr>
            <p:ph type="title"/>
          </p:nvPr>
        </p:nvSpPr>
        <p:spPr>
          <a:xfrm>
            <a:off x="838200" y="365125"/>
            <a:ext cx="10515600" cy="488315"/>
          </a:xfrm>
        </p:spPr>
        <p:txBody>
          <a:bodyPr>
            <a:noAutofit/>
          </a:bodyPr>
          <a:lstStyle/>
          <a:p>
            <a:r>
              <a:rPr lang="en-GB" sz="3200" dirty="0">
                <a:latin typeface="Trebuchet MS" panose="020B0603020202020204" pitchFamily="34" charset="0"/>
              </a:rPr>
              <a:t>2. Tanzania’s Efforts to Combat Desertification</a:t>
            </a:r>
            <a:endParaRPr lang="x-none" sz="32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A2453361-B34B-4C53-AFDF-97F01C389FB0}"/>
              </a:ext>
            </a:extLst>
          </p:cNvPr>
          <p:cNvSpPr>
            <a:spLocks noGrp="1"/>
          </p:cNvSpPr>
          <p:nvPr>
            <p:ph type="sldNum" sz="quarter" idx="12"/>
          </p:nvPr>
        </p:nvSpPr>
        <p:spPr/>
        <p:txBody>
          <a:bodyPr/>
          <a:lstStyle/>
          <a:p>
            <a:fld id="{90CA8337-B242-4672-88B2-69DB89C0BD24}" type="slidenum">
              <a:rPr lang="x-none" smtClean="0"/>
              <a:t>5</a:t>
            </a:fld>
            <a:endParaRPr lang="x-none"/>
          </a:p>
        </p:txBody>
      </p:sp>
      <p:sp>
        <p:nvSpPr>
          <p:cNvPr id="7" name="TextBox 6">
            <a:extLst>
              <a:ext uri="{FF2B5EF4-FFF2-40B4-BE49-F238E27FC236}">
                <a16:creationId xmlns:a16="http://schemas.microsoft.com/office/drawing/2014/main" id="{9A8D96A9-EC4F-41BC-B4D5-F6FC5808A8ED}"/>
              </a:ext>
            </a:extLst>
          </p:cNvPr>
          <p:cNvSpPr txBox="1"/>
          <p:nvPr/>
        </p:nvSpPr>
        <p:spPr>
          <a:xfrm>
            <a:off x="2895600" y="1365675"/>
            <a:ext cx="8458200" cy="3693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FontTx/>
              <a:buAutoNum type="alphaLcParenBoth"/>
            </a:pPr>
            <a:r>
              <a:rPr lang="en-US" dirty="0"/>
              <a:t>National Land-Use framework Plan 2011-2031</a:t>
            </a:r>
          </a:p>
          <a:p>
            <a:pPr marL="342900" indent="-342900" algn="just">
              <a:buFontTx/>
              <a:buAutoNum type="alphaLcParenBoth"/>
            </a:pPr>
            <a:r>
              <a:rPr lang="en-US" dirty="0"/>
              <a:t>Villagers guide for participatory planning and management of village land  2010</a:t>
            </a:r>
          </a:p>
          <a:p>
            <a:pPr marL="342900" indent="-342900" algn="just">
              <a:buFontTx/>
              <a:buAutoNum type="alphaLcParenBoth"/>
            </a:pPr>
            <a:r>
              <a:rPr lang="en-US" dirty="0"/>
              <a:t>Preparation of the National Agricultural Land use Planning and Management Master Plan (2011)</a:t>
            </a:r>
          </a:p>
          <a:p>
            <a:pPr marL="342900" indent="-342900" algn="just">
              <a:buFontTx/>
              <a:buAutoNum type="alphaLcParenBoth"/>
            </a:pPr>
            <a:r>
              <a:rPr lang="en-US" dirty="0"/>
              <a:t>Preparation and </a:t>
            </a:r>
            <a:r>
              <a:rPr lang="en-GB" dirty="0"/>
              <a:t>Implementation</a:t>
            </a:r>
            <a:r>
              <a:rPr lang="en-US" dirty="0"/>
              <a:t> of the NAP to combat desertification 2014-2018</a:t>
            </a:r>
          </a:p>
          <a:p>
            <a:pPr marL="342900" indent="-342900" algn="just">
              <a:buFontTx/>
              <a:buAutoNum type="alphaLcParenBoth"/>
            </a:pPr>
            <a:r>
              <a:rPr lang="en-US" dirty="0"/>
              <a:t>Guidelines for Mainstreaming NAP into Sectoral Policies, Plans and </a:t>
            </a:r>
            <a:r>
              <a:rPr lang="en-US" dirty="0" err="1"/>
              <a:t>Programmes</a:t>
            </a:r>
            <a:r>
              <a:rPr lang="en-US" dirty="0"/>
              <a:t> (2014) </a:t>
            </a:r>
          </a:p>
          <a:p>
            <a:pPr marL="342900" indent="-342900" algn="just">
              <a:buFontTx/>
              <a:buAutoNum type="alphaLcParenBoth"/>
            </a:pPr>
            <a:r>
              <a:rPr lang="en-GB" dirty="0"/>
              <a:t>Undertaking Project for Reducing Land Degradation on the Highlands of Kilimanjaro, Region</a:t>
            </a:r>
          </a:p>
          <a:p>
            <a:pPr marL="342900" indent="-342900" algn="just">
              <a:buFontTx/>
              <a:buAutoNum type="alphaLcParenBoth"/>
            </a:pPr>
            <a:r>
              <a:rPr lang="en-GB" dirty="0"/>
              <a:t>Mainstreaming Sustainable Forest Management in the Miombo Woodlands of Western Tanzania</a:t>
            </a:r>
          </a:p>
        </p:txBody>
      </p:sp>
      <p:sp>
        <p:nvSpPr>
          <p:cNvPr id="6" name="TextBox 5">
            <a:extLst>
              <a:ext uri="{FF2B5EF4-FFF2-40B4-BE49-F238E27FC236}">
                <a16:creationId xmlns:a16="http://schemas.microsoft.com/office/drawing/2014/main" id="{55E0C223-D671-406B-ACA1-0503FE9B95CA}"/>
              </a:ext>
            </a:extLst>
          </p:cNvPr>
          <p:cNvSpPr txBox="1"/>
          <p:nvPr/>
        </p:nvSpPr>
        <p:spPr>
          <a:xfrm>
            <a:off x="243840" y="853440"/>
            <a:ext cx="10607498" cy="496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pPr>
            <a:r>
              <a:rPr lang="en-US" sz="2000" dirty="0">
                <a:solidFill>
                  <a:srgbClr val="00B050"/>
                </a:solidFill>
              </a:rPr>
              <a:t>From 1997 when Tanzania ratified the UNCCD, efforts include;</a:t>
            </a:r>
            <a:endParaRPr lang="en-GB" sz="2000" dirty="0">
              <a:solidFill>
                <a:srgbClr val="00B050"/>
              </a:solidFill>
            </a:endParaRPr>
          </a:p>
        </p:txBody>
      </p:sp>
      <p:sp>
        <p:nvSpPr>
          <p:cNvPr id="8" name="TextBox 7">
            <a:extLst>
              <a:ext uri="{FF2B5EF4-FFF2-40B4-BE49-F238E27FC236}">
                <a16:creationId xmlns:a16="http://schemas.microsoft.com/office/drawing/2014/main" id="{2F76C2FB-80E1-458B-9CC9-1DC269C3E0D5}"/>
              </a:ext>
            </a:extLst>
          </p:cNvPr>
          <p:cNvSpPr txBox="1"/>
          <p:nvPr/>
        </p:nvSpPr>
        <p:spPr>
          <a:xfrm>
            <a:off x="121920" y="5009563"/>
            <a:ext cx="1194816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sz="1800" dirty="0">
                <a:solidFill>
                  <a:srgbClr val="00B050"/>
                </a:solidFill>
              </a:rPr>
              <a:t>Tanzania is a signatory to several multilateral agreements, including the United Nations Convention to Combat Desertification (UNCCD), the Convention on Biological Diversity (CBD), the United Nations Framework Convention on Climate Change (UNFCCC), and the African Convention on the Conservation of Nature and Natural Resources. </a:t>
            </a:r>
          </a:p>
        </p:txBody>
      </p:sp>
      <p:sp>
        <p:nvSpPr>
          <p:cNvPr id="10" name="TextBox 9">
            <a:extLst>
              <a:ext uri="{FF2B5EF4-FFF2-40B4-BE49-F238E27FC236}">
                <a16:creationId xmlns:a16="http://schemas.microsoft.com/office/drawing/2014/main" id="{AC156DDB-0890-4557-ABDB-5DC4401D887E}"/>
              </a:ext>
            </a:extLst>
          </p:cNvPr>
          <p:cNvSpPr txBox="1"/>
          <p:nvPr/>
        </p:nvSpPr>
        <p:spPr>
          <a:xfrm>
            <a:off x="243840" y="2468174"/>
            <a:ext cx="184404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a:r>
              <a:rPr lang="en-US" sz="1800" b="1" i="1" dirty="0">
                <a:solidFill>
                  <a:srgbClr val="0070C0"/>
                </a:solidFill>
              </a:rPr>
              <a:t>Adaption of Different Strategies </a:t>
            </a:r>
          </a:p>
        </p:txBody>
      </p:sp>
      <p:sp>
        <p:nvSpPr>
          <p:cNvPr id="11" name="Arrow: Right 10">
            <a:extLst>
              <a:ext uri="{FF2B5EF4-FFF2-40B4-BE49-F238E27FC236}">
                <a16:creationId xmlns:a16="http://schemas.microsoft.com/office/drawing/2014/main" id="{B25F33F6-E3C1-4A68-AAD3-28B45D419AF0}"/>
              </a:ext>
            </a:extLst>
          </p:cNvPr>
          <p:cNvSpPr/>
          <p:nvPr/>
        </p:nvSpPr>
        <p:spPr>
          <a:xfrm>
            <a:off x="2225040" y="2645836"/>
            <a:ext cx="350520" cy="444579"/>
          </a:xfrm>
          <a:prstGeom prst="rightArrow">
            <a:avLst/>
          </a:prstGeom>
          <a:solidFill>
            <a:srgbClr val="0070C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303742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4E0A-D657-12EE-3409-D6356FBACB9B}"/>
              </a:ext>
            </a:extLst>
          </p:cNvPr>
          <p:cNvSpPr>
            <a:spLocks noGrp="1"/>
          </p:cNvSpPr>
          <p:nvPr>
            <p:ph type="title"/>
          </p:nvPr>
        </p:nvSpPr>
        <p:spPr>
          <a:xfrm>
            <a:off x="838200" y="155978"/>
            <a:ext cx="10515600" cy="699746"/>
          </a:xfrm>
        </p:spPr>
        <p:txBody>
          <a:bodyPr>
            <a:normAutofit/>
          </a:bodyPr>
          <a:lstStyle/>
          <a:p>
            <a:r>
              <a:rPr lang="en-GB" sz="3200" dirty="0">
                <a:latin typeface="Trebuchet MS" panose="020B0603020202020204" pitchFamily="34" charset="0"/>
              </a:rPr>
              <a:t>3. About the Audit </a:t>
            </a:r>
          </a:p>
        </p:txBody>
      </p:sp>
      <p:sp>
        <p:nvSpPr>
          <p:cNvPr id="3" name="Content Placeholder 2">
            <a:extLst>
              <a:ext uri="{FF2B5EF4-FFF2-40B4-BE49-F238E27FC236}">
                <a16:creationId xmlns:a16="http://schemas.microsoft.com/office/drawing/2014/main" id="{46A78980-07E9-0C78-D145-0174FA69F799}"/>
              </a:ext>
            </a:extLst>
          </p:cNvPr>
          <p:cNvSpPr>
            <a:spLocks noGrp="1"/>
          </p:cNvSpPr>
          <p:nvPr>
            <p:ph idx="1"/>
          </p:nvPr>
        </p:nvSpPr>
        <p:spPr>
          <a:xfrm>
            <a:off x="838200" y="925975"/>
            <a:ext cx="10515600" cy="5250988"/>
          </a:xfrm>
        </p:spPr>
        <p:txBody>
          <a:bodyPr>
            <a:normAutofit/>
          </a:bodyPr>
          <a:lstStyle/>
          <a:p>
            <a:pPr marR="0" lvl="0">
              <a:lnSpc>
                <a:spcPct val="107000"/>
              </a:lnSpc>
              <a:spcAft>
                <a:spcPts val="800"/>
              </a:spcAft>
              <a:buSzPts val="1000"/>
              <a:tabLst>
                <a:tab pos="4572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GB" sz="2400" dirty="0"/>
          </a:p>
        </p:txBody>
      </p:sp>
      <p:sp>
        <p:nvSpPr>
          <p:cNvPr id="4" name="Slide Number Placeholder 3">
            <a:extLst>
              <a:ext uri="{FF2B5EF4-FFF2-40B4-BE49-F238E27FC236}">
                <a16:creationId xmlns:a16="http://schemas.microsoft.com/office/drawing/2014/main" id="{DF21A6B1-8715-5311-71D2-00D4B0B3068A}"/>
              </a:ext>
            </a:extLst>
          </p:cNvPr>
          <p:cNvSpPr>
            <a:spLocks noGrp="1"/>
          </p:cNvSpPr>
          <p:nvPr>
            <p:ph type="sldNum" sz="quarter" idx="12"/>
          </p:nvPr>
        </p:nvSpPr>
        <p:spPr/>
        <p:txBody>
          <a:bodyPr/>
          <a:lstStyle/>
          <a:p>
            <a:fld id="{90CA8337-B242-4672-88B2-69DB89C0BD24}" type="slidenum">
              <a:rPr lang="x-none" smtClean="0"/>
              <a:t>6</a:t>
            </a:fld>
            <a:endParaRPr lang="x-none"/>
          </a:p>
        </p:txBody>
      </p:sp>
      <p:grpSp>
        <p:nvGrpSpPr>
          <p:cNvPr id="15" name="Group 14">
            <a:extLst>
              <a:ext uri="{FF2B5EF4-FFF2-40B4-BE49-F238E27FC236}">
                <a16:creationId xmlns:a16="http://schemas.microsoft.com/office/drawing/2014/main" id="{B351369F-FC49-4BF9-9565-44E87E1551FD}"/>
              </a:ext>
            </a:extLst>
          </p:cNvPr>
          <p:cNvGrpSpPr/>
          <p:nvPr/>
        </p:nvGrpSpPr>
        <p:grpSpPr>
          <a:xfrm>
            <a:off x="289559" y="1337455"/>
            <a:ext cx="11658601" cy="4246916"/>
            <a:chOff x="546185" y="944246"/>
            <a:chExt cx="10368106" cy="1592310"/>
          </a:xfrm>
        </p:grpSpPr>
        <p:sp>
          <p:nvSpPr>
            <p:cNvPr id="16" name="Isosceles Triangle 15">
              <a:extLst>
                <a:ext uri="{FF2B5EF4-FFF2-40B4-BE49-F238E27FC236}">
                  <a16:creationId xmlns:a16="http://schemas.microsoft.com/office/drawing/2014/main" id="{3435C03A-0896-483C-8A5C-F8F53C02EAC5}"/>
                </a:ext>
              </a:extLst>
            </p:cNvPr>
            <p:cNvSpPr/>
            <p:nvPr/>
          </p:nvSpPr>
          <p:spPr>
            <a:xfrm rot="5400000">
              <a:off x="2980606" y="1295289"/>
              <a:ext cx="873019" cy="733655"/>
            </a:xfrm>
            <a:prstGeom prst="triangle">
              <a:avLst>
                <a:gd name="adj" fmla="val 50000"/>
              </a:avLst>
            </a:prstGeom>
            <a:solidFill>
              <a:schemeClr val="accent6">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mj-lt"/>
                <a:ea typeface="+mj-ea"/>
                <a:cs typeface="+mj-cs"/>
                <a:sym typeface="Helvetica"/>
              </a:endParaRPr>
            </a:p>
          </p:txBody>
        </p:sp>
        <p:sp>
          <p:nvSpPr>
            <p:cNvPr id="17" name="Rectangle: Rounded Corners 16">
              <a:extLst>
                <a:ext uri="{FF2B5EF4-FFF2-40B4-BE49-F238E27FC236}">
                  <a16:creationId xmlns:a16="http://schemas.microsoft.com/office/drawing/2014/main" id="{9B92FE6C-7E2C-4268-963D-055139E9DD07}"/>
                </a:ext>
              </a:extLst>
            </p:cNvPr>
            <p:cNvSpPr/>
            <p:nvPr/>
          </p:nvSpPr>
          <p:spPr>
            <a:xfrm>
              <a:off x="3892369" y="944246"/>
              <a:ext cx="7021922" cy="1592310"/>
            </a:xfrm>
            <a:prstGeom prst="round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dirty="0">
                  <a:solidFill>
                    <a:schemeClr val="tx1"/>
                  </a:solidFill>
                  <a:latin typeface="Trebuchet MS" panose="020B0603020202020204" pitchFamily="34" charset="0"/>
                </a:rPr>
                <a:t>This audit was conducted to evaluate how effectively the Government of Tanzania through the Vice President’s Office (VPO) is addressing land degradation and desertification, in line with its commitments under the United Nations Convention to Combat Desertification (UNCCD). </a:t>
              </a:r>
            </a:p>
            <a:p>
              <a:pPr algn="just"/>
              <a:endParaRPr lang="en-GB" sz="2400" dirty="0">
                <a:solidFill>
                  <a:schemeClr val="tx1"/>
                </a:solidFill>
                <a:latin typeface="Trebuchet MS" panose="020B0603020202020204" pitchFamily="34" charset="0"/>
              </a:endParaRPr>
            </a:p>
            <a:p>
              <a:pPr algn="just"/>
              <a:r>
                <a:rPr lang="en-GB" sz="2400" dirty="0">
                  <a:solidFill>
                    <a:schemeClr val="tx1"/>
                  </a:solidFill>
                  <a:latin typeface="Trebuchet MS" panose="020B0603020202020204" pitchFamily="34" charset="0"/>
                </a:rPr>
                <a:t>The audit covered the period from 2015 to 2022, focusing on key ministries, agencies and Local Government Authorities (LGAs) responsible for implementing the National Action Plan (NAP).</a:t>
              </a:r>
            </a:p>
          </p:txBody>
        </p:sp>
        <p:sp>
          <p:nvSpPr>
            <p:cNvPr id="18" name="Oval 17">
              <a:extLst>
                <a:ext uri="{FF2B5EF4-FFF2-40B4-BE49-F238E27FC236}">
                  <a16:creationId xmlns:a16="http://schemas.microsoft.com/office/drawing/2014/main" id="{A54951DD-0778-40C5-9160-D4958B918837}"/>
                </a:ext>
              </a:extLst>
            </p:cNvPr>
            <p:cNvSpPr/>
            <p:nvPr/>
          </p:nvSpPr>
          <p:spPr>
            <a:xfrm>
              <a:off x="546185" y="1005726"/>
              <a:ext cx="3006462" cy="1299822"/>
            </a:xfrm>
            <a:prstGeom prst="ellipse">
              <a:avLst/>
            </a:prstGeom>
            <a:solidFill>
              <a:schemeClr val="accent6">
                <a:lumMod val="60000"/>
                <a:lumOff val="4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000" dirty="0">
                  <a:solidFill>
                    <a:schemeClr val="tx1"/>
                  </a:solidFill>
                  <a:latin typeface="Trebuchet MS" panose="020B0603020202020204" pitchFamily="34" charset="0"/>
                </a:rPr>
                <a:t>Performance Audit Report on the Implementation of the National Action Programme to Combat Desertification (NAP) </a:t>
              </a:r>
            </a:p>
          </p:txBody>
        </p:sp>
      </p:grpSp>
      <p:sp>
        <p:nvSpPr>
          <p:cNvPr id="23" name="Content Placeholder 2">
            <a:extLst>
              <a:ext uri="{FF2B5EF4-FFF2-40B4-BE49-F238E27FC236}">
                <a16:creationId xmlns:a16="http://schemas.microsoft.com/office/drawing/2014/main" id="{D170B28E-AE51-4082-94D7-BB2B89D840AD}"/>
              </a:ext>
            </a:extLst>
          </p:cNvPr>
          <p:cNvSpPr txBox="1">
            <a:spLocks/>
          </p:cNvSpPr>
          <p:nvPr/>
        </p:nvSpPr>
        <p:spPr>
          <a:xfrm>
            <a:off x="990600" y="1078375"/>
            <a:ext cx="10515600" cy="5250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0" marR="0" indent="0" algn="just" defTabSz="914400" rtl="0" latinLnBrk="0">
              <a:lnSpc>
                <a:spcPct val="90000"/>
              </a:lnSpc>
              <a:spcBef>
                <a:spcPts val="1000"/>
              </a:spcBef>
              <a:spcAft>
                <a:spcPts val="0"/>
              </a:spcAft>
              <a:buClrTx/>
              <a:buSzPct val="100000"/>
              <a:buFont typeface="Arial"/>
              <a:buNone/>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lnSpc>
                <a:spcPct val="107000"/>
              </a:lnSpc>
              <a:spcAft>
                <a:spcPts val="800"/>
              </a:spcAft>
              <a:buSzPts val="1000"/>
              <a:tabLst>
                <a:tab pos="457200" algn="l"/>
              </a:tabLst>
            </a:pP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hangingPunct="1"/>
            <a:endParaRPr lang="en-GB" sz="2400" dirty="0"/>
          </a:p>
        </p:txBody>
      </p:sp>
    </p:spTree>
    <p:extLst>
      <p:ext uri="{BB962C8B-B14F-4D97-AF65-F5344CB8AC3E}">
        <p14:creationId xmlns:p14="http://schemas.microsoft.com/office/powerpoint/2010/main" val="3864180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F11DD-C51F-81F1-D200-241E898EBF5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44F350-75F2-DBD1-6AB0-D68710F3116B}"/>
              </a:ext>
            </a:extLst>
          </p:cNvPr>
          <p:cNvSpPr>
            <a:spLocks noGrp="1"/>
          </p:cNvSpPr>
          <p:nvPr>
            <p:ph type="sldNum" sz="quarter" idx="12"/>
          </p:nvPr>
        </p:nvSpPr>
        <p:spPr/>
        <p:txBody>
          <a:bodyPr/>
          <a:lstStyle/>
          <a:p>
            <a:fld id="{90CA8337-B242-4672-88B2-69DB89C0BD24}" type="slidenum">
              <a:rPr lang="x-none" smtClean="0"/>
              <a:t>7</a:t>
            </a:fld>
            <a:endParaRPr lang="x-none"/>
          </a:p>
        </p:txBody>
      </p:sp>
      <p:grpSp>
        <p:nvGrpSpPr>
          <p:cNvPr id="7" name="Group 6">
            <a:extLst>
              <a:ext uri="{FF2B5EF4-FFF2-40B4-BE49-F238E27FC236}">
                <a16:creationId xmlns:a16="http://schemas.microsoft.com/office/drawing/2014/main" id="{927F761C-C16F-4AD8-BD2B-A6FE0C3C9010}"/>
              </a:ext>
            </a:extLst>
          </p:cNvPr>
          <p:cNvGrpSpPr/>
          <p:nvPr/>
        </p:nvGrpSpPr>
        <p:grpSpPr>
          <a:xfrm>
            <a:off x="272355" y="-10045"/>
            <a:ext cx="11733881" cy="5973583"/>
            <a:chOff x="196155" y="1048046"/>
            <a:chExt cx="11733881" cy="5973583"/>
          </a:xfrm>
        </p:grpSpPr>
        <p:sp>
          <p:nvSpPr>
            <p:cNvPr id="8" name="Oval 7">
              <a:extLst>
                <a:ext uri="{FF2B5EF4-FFF2-40B4-BE49-F238E27FC236}">
                  <a16:creationId xmlns:a16="http://schemas.microsoft.com/office/drawing/2014/main" id="{7B45CD28-F163-4768-BBA5-7374B51F5CB7}"/>
                </a:ext>
              </a:extLst>
            </p:cNvPr>
            <p:cNvSpPr/>
            <p:nvPr/>
          </p:nvSpPr>
          <p:spPr>
            <a:xfrm rot="10800000" flipV="1">
              <a:off x="5287936" y="3534821"/>
              <a:ext cx="3754464" cy="665893"/>
            </a:xfrm>
            <a:prstGeom prst="ellipse">
              <a:avLst/>
            </a:prstGeom>
            <a:gradFill flip="none" rotWithShape="1">
              <a:gsLst>
                <a:gs pos="0">
                  <a:schemeClr val="tx1">
                    <a:lumMod val="95000"/>
                    <a:lumOff val="5000"/>
                    <a:alpha val="31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Oval 8">
              <a:extLst>
                <a:ext uri="{FF2B5EF4-FFF2-40B4-BE49-F238E27FC236}">
                  <a16:creationId xmlns:a16="http://schemas.microsoft.com/office/drawing/2014/main" id="{ECCB87C2-55F3-4751-9E09-D5DA28891846}"/>
                </a:ext>
              </a:extLst>
            </p:cNvPr>
            <p:cNvSpPr/>
            <p:nvPr/>
          </p:nvSpPr>
          <p:spPr>
            <a:xfrm rot="10800000" flipV="1">
              <a:off x="3052648" y="3541229"/>
              <a:ext cx="3754464" cy="665893"/>
            </a:xfrm>
            <a:prstGeom prst="ellipse">
              <a:avLst/>
            </a:prstGeom>
            <a:gradFill flip="none" rotWithShape="1">
              <a:gsLst>
                <a:gs pos="0">
                  <a:schemeClr val="tx1">
                    <a:lumMod val="95000"/>
                    <a:lumOff val="5000"/>
                    <a:alpha val="31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Oval 9">
              <a:extLst>
                <a:ext uri="{FF2B5EF4-FFF2-40B4-BE49-F238E27FC236}">
                  <a16:creationId xmlns:a16="http://schemas.microsoft.com/office/drawing/2014/main" id="{C38C5AA6-DF2B-4A70-A549-F7ED48DCFEC8}"/>
                </a:ext>
              </a:extLst>
            </p:cNvPr>
            <p:cNvSpPr/>
            <p:nvPr/>
          </p:nvSpPr>
          <p:spPr>
            <a:xfrm rot="7200000" flipV="1">
              <a:off x="3656225" y="4442947"/>
              <a:ext cx="3754464" cy="665893"/>
            </a:xfrm>
            <a:prstGeom prst="ellipse">
              <a:avLst/>
            </a:prstGeom>
            <a:gradFill flip="none" rotWithShape="1">
              <a:gsLst>
                <a:gs pos="0">
                  <a:schemeClr val="tx1">
                    <a:lumMod val="95000"/>
                    <a:lumOff val="5000"/>
                    <a:alpha val="31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Oval 11">
              <a:extLst>
                <a:ext uri="{FF2B5EF4-FFF2-40B4-BE49-F238E27FC236}">
                  <a16:creationId xmlns:a16="http://schemas.microsoft.com/office/drawing/2014/main" id="{B7847271-5972-4AC0-B589-3E9F682EE8E2}"/>
                </a:ext>
              </a:extLst>
            </p:cNvPr>
            <p:cNvSpPr/>
            <p:nvPr/>
          </p:nvSpPr>
          <p:spPr>
            <a:xfrm rot="7192611" flipV="1">
              <a:off x="4689763" y="2612477"/>
              <a:ext cx="3754464" cy="665893"/>
            </a:xfrm>
            <a:prstGeom prst="ellipse">
              <a:avLst/>
            </a:prstGeom>
            <a:gradFill flip="none" rotWithShape="1">
              <a:gsLst>
                <a:gs pos="0">
                  <a:schemeClr val="tx1">
                    <a:lumMod val="95000"/>
                    <a:lumOff val="5000"/>
                    <a:alpha val="31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Oval 12">
              <a:extLst>
                <a:ext uri="{FF2B5EF4-FFF2-40B4-BE49-F238E27FC236}">
                  <a16:creationId xmlns:a16="http://schemas.microsoft.com/office/drawing/2014/main" id="{C10FE3D0-6A93-4E5C-97F0-676C0A25422B}"/>
                </a:ext>
              </a:extLst>
            </p:cNvPr>
            <p:cNvSpPr/>
            <p:nvPr/>
          </p:nvSpPr>
          <p:spPr>
            <a:xfrm rot="14348157" flipV="1">
              <a:off x="4698439" y="4415812"/>
              <a:ext cx="3754464" cy="665893"/>
            </a:xfrm>
            <a:prstGeom prst="ellipse">
              <a:avLst/>
            </a:prstGeom>
            <a:gradFill flip="none" rotWithShape="1">
              <a:gsLst>
                <a:gs pos="0">
                  <a:schemeClr val="tx1">
                    <a:lumMod val="95000"/>
                    <a:lumOff val="5000"/>
                    <a:alpha val="31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16EAC578-08A0-401C-AC61-11A252F8A89E}"/>
                </a:ext>
              </a:extLst>
            </p:cNvPr>
            <p:cNvSpPr/>
            <p:nvPr/>
          </p:nvSpPr>
          <p:spPr>
            <a:xfrm rot="14348157" flipV="1">
              <a:off x="3690501" y="2592331"/>
              <a:ext cx="3754464" cy="665893"/>
            </a:xfrm>
            <a:prstGeom prst="ellipse">
              <a:avLst/>
            </a:prstGeom>
            <a:gradFill flip="none" rotWithShape="1">
              <a:gsLst>
                <a:gs pos="0">
                  <a:schemeClr val="tx1">
                    <a:lumMod val="95000"/>
                    <a:lumOff val="5000"/>
                    <a:alpha val="31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CD127AC3-8AC5-4637-83CC-A469704AC8D0}"/>
                </a:ext>
              </a:extLst>
            </p:cNvPr>
            <p:cNvSpPr/>
            <p:nvPr/>
          </p:nvSpPr>
          <p:spPr>
            <a:xfrm>
              <a:off x="6064097" y="3859420"/>
              <a:ext cx="2880256" cy="2494371"/>
            </a:xfrm>
            <a:custGeom>
              <a:avLst/>
              <a:gdLst>
                <a:gd name="connsiteX0" fmla="*/ 0 w 1729739"/>
                <a:gd name="connsiteY0" fmla="*/ 0 h 1497996"/>
                <a:gd name="connsiteX1" fmla="*/ 0 w 1729739"/>
                <a:gd name="connsiteY1" fmla="*/ 0 h 1497996"/>
                <a:gd name="connsiteX2" fmla="*/ 864870 w 1729739"/>
                <a:gd name="connsiteY2" fmla="*/ 1497997 h 1497996"/>
                <a:gd name="connsiteX3" fmla="*/ 1729740 w 1729739"/>
                <a:gd name="connsiteY3" fmla="*/ 0 h 1497996"/>
                <a:gd name="connsiteX4" fmla="*/ 0 w 1729739"/>
                <a:gd name="connsiteY4" fmla="*/ 0 h 149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739" h="1497996">
                  <a:moveTo>
                    <a:pt x="0" y="0"/>
                  </a:moveTo>
                  <a:lnTo>
                    <a:pt x="0" y="0"/>
                  </a:lnTo>
                  <a:lnTo>
                    <a:pt x="864870" y="1497997"/>
                  </a:lnTo>
                  <a:lnTo>
                    <a:pt x="1729740" y="0"/>
                  </a:lnTo>
                  <a:lnTo>
                    <a:pt x="0" y="0"/>
                  </a:lnTo>
                  <a:close/>
                </a:path>
              </a:pathLst>
            </a:custGeom>
            <a:solidFill>
              <a:schemeClr val="bg1"/>
            </a:solidFill>
            <a:ln w="9525" cap="flat">
              <a:noFill/>
              <a:prstDash val="solid"/>
              <a:miter/>
            </a:ln>
          </p:spPr>
          <p:txBody>
            <a:bodyPr rtlCol="0" anchor="ctr"/>
            <a:lstStyle/>
            <a:p>
              <a:endParaRPr lang="en-IN" dirty="0"/>
            </a:p>
          </p:txBody>
        </p:sp>
        <p:sp>
          <p:nvSpPr>
            <p:cNvPr id="17" name="Freeform: Shape 16">
              <a:extLst>
                <a:ext uri="{FF2B5EF4-FFF2-40B4-BE49-F238E27FC236}">
                  <a16:creationId xmlns:a16="http://schemas.microsoft.com/office/drawing/2014/main" id="{5B8CE90F-E7CE-4BE0-9DA8-58B36B2065E7}"/>
                </a:ext>
              </a:extLst>
            </p:cNvPr>
            <p:cNvSpPr/>
            <p:nvPr/>
          </p:nvSpPr>
          <p:spPr>
            <a:xfrm>
              <a:off x="3183681" y="3859420"/>
              <a:ext cx="2880416" cy="2494371"/>
            </a:xfrm>
            <a:custGeom>
              <a:avLst/>
              <a:gdLst>
                <a:gd name="connsiteX0" fmla="*/ 1729835 w 1729835"/>
                <a:gd name="connsiteY0" fmla="*/ 0 h 1497996"/>
                <a:gd name="connsiteX1" fmla="*/ 0 w 1729835"/>
                <a:gd name="connsiteY1" fmla="*/ 0 h 1497996"/>
                <a:gd name="connsiteX2" fmla="*/ 864870 w 1729835"/>
                <a:gd name="connsiteY2" fmla="*/ 1497997 h 1497996"/>
                <a:gd name="connsiteX3" fmla="*/ 1729835 w 1729835"/>
                <a:gd name="connsiteY3" fmla="*/ 0 h 1497996"/>
                <a:gd name="connsiteX4" fmla="*/ 1729835 w 1729835"/>
                <a:gd name="connsiteY4" fmla="*/ 0 h 149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835" h="1497996">
                  <a:moveTo>
                    <a:pt x="1729835" y="0"/>
                  </a:moveTo>
                  <a:lnTo>
                    <a:pt x="0" y="0"/>
                  </a:lnTo>
                  <a:lnTo>
                    <a:pt x="864870" y="1497997"/>
                  </a:lnTo>
                  <a:lnTo>
                    <a:pt x="1729835" y="0"/>
                  </a:lnTo>
                  <a:lnTo>
                    <a:pt x="1729835" y="0"/>
                  </a:lnTo>
                  <a:close/>
                </a:path>
              </a:pathLst>
            </a:custGeom>
            <a:solidFill>
              <a:schemeClr val="bg1"/>
            </a:solidFill>
            <a:ln w="9525"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EEFF1E1C-1962-4A96-9D4E-3A2D0F299100}"/>
                </a:ext>
              </a:extLst>
            </p:cNvPr>
            <p:cNvSpPr/>
            <p:nvPr/>
          </p:nvSpPr>
          <p:spPr>
            <a:xfrm>
              <a:off x="4518810" y="2515432"/>
              <a:ext cx="1546192" cy="1339050"/>
            </a:xfrm>
            <a:custGeom>
              <a:avLst/>
              <a:gdLst>
                <a:gd name="connsiteX0" fmla="*/ 831696 w 1663482"/>
                <a:gd name="connsiteY0" fmla="*/ 0 h 1440627"/>
                <a:gd name="connsiteX1" fmla="*/ 0 w 1663482"/>
                <a:gd name="connsiteY1" fmla="*/ 1440628 h 1440627"/>
                <a:gd name="connsiteX2" fmla="*/ 1663483 w 1663482"/>
                <a:gd name="connsiteY2" fmla="*/ 1440628 h 1440627"/>
                <a:gd name="connsiteX3" fmla="*/ 831696 w 1663482"/>
                <a:gd name="connsiteY3" fmla="*/ 0 h 1440627"/>
              </a:gdLst>
              <a:ahLst/>
              <a:cxnLst>
                <a:cxn ang="0">
                  <a:pos x="connsiteX0" y="connsiteY0"/>
                </a:cxn>
                <a:cxn ang="0">
                  <a:pos x="connsiteX1" y="connsiteY1"/>
                </a:cxn>
                <a:cxn ang="0">
                  <a:pos x="connsiteX2" y="connsiteY2"/>
                </a:cxn>
                <a:cxn ang="0">
                  <a:pos x="connsiteX3" y="connsiteY3"/>
                </a:cxn>
              </a:cxnLst>
              <a:rect l="l" t="t" r="r" b="b"/>
              <a:pathLst>
                <a:path w="1663482" h="1440627">
                  <a:moveTo>
                    <a:pt x="831696" y="0"/>
                  </a:moveTo>
                  <a:lnTo>
                    <a:pt x="0" y="1440628"/>
                  </a:lnTo>
                  <a:lnTo>
                    <a:pt x="1663483" y="1440628"/>
                  </a:lnTo>
                  <a:lnTo>
                    <a:pt x="831696" y="0"/>
                  </a:lnTo>
                  <a:close/>
                </a:path>
              </a:pathLst>
            </a:custGeom>
            <a:solidFill>
              <a:schemeClr val="accent6"/>
            </a:solidFill>
            <a:ln w="9158"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DE9052EC-ED03-4E03-84BB-754A1DDC4D6E}"/>
                </a:ext>
              </a:extLst>
            </p:cNvPr>
            <p:cNvSpPr/>
            <p:nvPr/>
          </p:nvSpPr>
          <p:spPr>
            <a:xfrm>
              <a:off x="5291863" y="2515432"/>
              <a:ext cx="1546192" cy="1339050"/>
            </a:xfrm>
            <a:custGeom>
              <a:avLst/>
              <a:gdLst>
                <a:gd name="connsiteX0" fmla="*/ 831787 w 1663482"/>
                <a:gd name="connsiteY0" fmla="*/ 1440628 h 1440627"/>
                <a:gd name="connsiteX1" fmla="*/ 1663483 w 1663482"/>
                <a:gd name="connsiteY1" fmla="*/ 0 h 1440627"/>
                <a:gd name="connsiteX2" fmla="*/ 1663483 w 1663482"/>
                <a:gd name="connsiteY2" fmla="*/ 0 h 1440627"/>
                <a:gd name="connsiteX3" fmla="*/ 0 w 1663482"/>
                <a:gd name="connsiteY3" fmla="*/ 0 h 1440627"/>
                <a:gd name="connsiteX4" fmla="*/ 0 w 1663482"/>
                <a:gd name="connsiteY4" fmla="*/ 0 h 1440627"/>
                <a:gd name="connsiteX5" fmla="*/ 831787 w 1663482"/>
                <a:gd name="connsiteY5" fmla="*/ 1440628 h 1440627"/>
                <a:gd name="connsiteX6" fmla="*/ 831787 w 1663482"/>
                <a:gd name="connsiteY6" fmla="*/ 1440628 h 1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82" h="1440627">
                  <a:moveTo>
                    <a:pt x="831787" y="1440628"/>
                  </a:moveTo>
                  <a:lnTo>
                    <a:pt x="1663483" y="0"/>
                  </a:lnTo>
                  <a:lnTo>
                    <a:pt x="1663483" y="0"/>
                  </a:lnTo>
                  <a:lnTo>
                    <a:pt x="0" y="0"/>
                  </a:lnTo>
                  <a:lnTo>
                    <a:pt x="0" y="0"/>
                  </a:lnTo>
                  <a:lnTo>
                    <a:pt x="831787" y="1440628"/>
                  </a:lnTo>
                  <a:lnTo>
                    <a:pt x="831787" y="1440628"/>
                  </a:lnTo>
                  <a:close/>
                </a:path>
              </a:pathLst>
            </a:custGeom>
            <a:solidFill>
              <a:schemeClr val="accent3"/>
            </a:solidFill>
            <a:ln w="9158"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772B39AB-D8B2-482D-B891-71A9E4317CC0}"/>
                </a:ext>
              </a:extLst>
            </p:cNvPr>
            <p:cNvSpPr/>
            <p:nvPr/>
          </p:nvSpPr>
          <p:spPr>
            <a:xfrm>
              <a:off x="6065002" y="2515432"/>
              <a:ext cx="1546107" cy="1339050"/>
            </a:xfrm>
            <a:custGeom>
              <a:avLst/>
              <a:gdLst>
                <a:gd name="connsiteX0" fmla="*/ 1663391 w 1663390"/>
                <a:gd name="connsiteY0" fmla="*/ 1440628 h 1440627"/>
                <a:gd name="connsiteX1" fmla="*/ 831696 w 1663390"/>
                <a:gd name="connsiteY1" fmla="*/ 0 h 1440627"/>
                <a:gd name="connsiteX2" fmla="*/ 0 w 1663390"/>
                <a:gd name="connsiteY2" fmla="*/ 1440628 h 1440627"/>
                <a:gd name="connsiteX3" fmla="*/ 1663391 w 1663390"/>
                <a:gd name="connsiteY3" fmla="*/ 1440628 h 1440627"/>
              </a:gdLst>
              <a:ahLst/>
              <a:cxnLst>
                <a:cxn ang="0">
                  <a:pos x="connsiteX0" y="connsiteY0"/>
                </a:cxn>
                <a:cxn ang="0">
                  <a:pos x="connsiteX1" y="connsiteY1"/>
                </a:cxn>
                <a:cxn ang="0">
                  <a:pos x="connsiteX2" y="connsiteY2"/>
                </a:cxn>
                <a:cxn ang="0">
                  <a:pos x="connsiteX3" y="connsiteY3"/>
                </a:cxn>
              </a:cxnLst>
              <a:rect l="l" t="t" r="r" b="b"/>
              <a:pathLst>
                <a:path w="1663390" h="1440627">
                  <a:moveTo>
                    <a:pt x="1663391" y="1440628"/>
                  </a:moveTo>
                  <a:lnTo>
                    <a:pt x="831696" y="0"/>
                  </a:lnTo>
                  <a:lnTo>
                    <a:pt x="0" y="1440628"/>
                  </a:lnTo>
                  <a:lnTo>
                    <a:pt x="1663391" y="1440628"/>
                  </a:lnTo>
                  <a:close/>
                </a:path>
              </a:pathLst>
            </a:custGeom>
            <a:solidFill>
              <a:schemeClr val="accent1"/>
            </a:solidFill>
            <a:ln w="9158"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0922AB40-C6C0-4D13-B9B2-E34677D3F737}"/>
                </a:ext>
              </a:extLst>
            </p:cNvPr>
            <p:cNvSpPr/>
            <p:nvPr/>
          </p:nvSpPr>
          <p:spPr>
            <a:xfrm>
              <a:off x="6065002" y="3854482"/>
              <a:ext cx="1546107" cy="1338966"/>
            </a:xfrm>
            <a:custGeom>
              <a:avLst/>
              <a:gdLst>
                <a:gd name="connsiteX0" fmla="*/ 0 w 1663390"/>
                <a:gd name="connsiteY0" fmla="*/ 0 h 1440536"/>
                <a:gd name="connsiteX1" fmla="*/ 0 w 1663390"/>
                <a:gd name="connsiteY1" fmla="*/ 0 h 1440536"/>
                <a:gd name="connsiteX2" fmla="*/ 831696 w 1663390"/>
                <a:gd name="connsiteY2" fmla="*/ 1440536 h 1440536"/>
                <a:gd name="connsiteX3" fmla="*/ 1663391 w 1663390"/>
                <a:gd name="connsiteY3" fmla="*/ 0 h 1440536"/>
                <a:gd name="connsiteX4" fmla="*/ 0 w 1663390"/>
                <a:gd name="connsiteY4" fmla="*/ 0 h 1440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390" h="1440536">
                  <a:moveTo>
                    <a:pt x="0" y="0"/>
                  </a:moveTo>
                  <a:lnTo>
                    <a:pt x="0" y="0"/>
                  </a:lnTo>
                  <a:lnTo>
                    <a:pt x="831696" y="1440536"/>
                  </a:lnTo>
                  <a:lnTo>
                    <a:pt x="1663391" y="0"/>
                  </a:lnTo>
                  <a:lnTo>
                    <a:pt x="0" y="0"/>
                  </a:lnTo>
                  <a:close/>
                </a:path>
              </a:pathLst>
            </a:custGeom>
            <a:solidFill>
              <a:schemeClr val="accent2"/>
            </a:solidFill>
            <a:ln w="9158"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36286864-599B-4394-AC95-69778D2CF8C0}"/>
                </a:ext>
              </a:extLst>
            </p:cNvPr>
            <p:cNvSpPr/>
            <p:nvPr/>
          </p:nvSpPr>
          <p:spPr>
            <a:xfrm>
              <a:off x="4518810" y="3854482"/>
              <a:ext cx="1546192" cy="1338966"/>
            </a:xfrm>
            <a:custGeom>
              <a:avLst/>
              <a:gdLst>
                <a:gd name="connsiteX0" fmla="*/ 1663483 w 1663482"/>
                <a:gd name="connsiteY0" fmla="*/ 0 h 1440536"/>
                <a:gd name="connsiteX1" fmla="*/ 0 w 1663482"/>
                <a:gd name="connsiteY1" fmla="*/ 0 h 1440536"/>
                <a:gd name="connsiteX2" fmla="*/ 831696 w 1663482"/>
                <a:gd name="connsiteY2" fmla="*/ 1440536 h 1440536"/>
                <a:gd name="connsiteX3" fmla="*/ 1663483 w 1663482"/>
                <a:gd name="connsiteY3" fmla="*/ 0 h 1440536"/>
                <a:gd name="connsiteX4" fmla="*/ 1663483 w 1663482"/>
                <a:gd name="connsiteY4" fmla="*/ 0 h 1440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2" h="1440536">
                  <a:moveTo>
                    <a:pt x="1663483" y="0"/>
                  </a:moveTo>
                  <a:lnTo>
                    <a:pt x="0" y="0"/>
                  </a:lnTo>
                  <a:lnTo>
                    <a:pt x="831696" y="1440536"/>
                  </a:lnTo>
                  <a:lnTo>
                    <a:pt x="1663483" y="0"/>
                  </a:lnTo>
                  <a:lnTo>
                    <a:pt x="1663483" y="0"/>
                  </a:lnTo>
                  <a:close/>
                </a:path>
              </a:pathLst>
            </a:custGeom>
            <a:solidFill>
              <a:schemeClr val="accent5"/>
            </a:solidFill>
            <a:ln w="9158"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5DDE0930-E99C-4A04-884B-22E10B7FC615}"/>
                </a:ext>
              </a:extLst>
            </p:cNvPr>
            <p:cNvSpPr/>
            <p:nvPr/>
          </p:nvSpPr>
          <p:spPr>
            <a:xfrm>
              <a:off x="5291863" y="3854482"/>
              <a:ext cx="1546192" cy="1338966"/>
            </a:xfrm>
            <a:custGeom>
              <a:avLst/>
              <a:gdLst>
                <a:gd name="connsiteX0" fmla="*/ 0 w 1663482"/>
                <a:gd name="connsiteY0" fmla="*/ 1440536 h 1440536"/>
                <a:gd name="connsiteX1" fmla="*/ 0 w 1663482"/>
                <a:gd name="connsiteY1" fmla="*/ 1440536 h 1440536"/>
                <a:gd name="connsiteX2" fmla="*/ 1663483 w 1663482"/>
                <a:gd name="connsiteY2" fmla="*/ 1440536 h 1440536"/>
                <a:gd name="connsiteX3" fmla="*/ 1663483 w 1663482"/>
                <a:gd name="connsiteY3" fmla="*/ 1440536 h 1440536"/>
                <a:gd name="connsiteX4" fmla="*/ 831787 w 1663482"/>
                <a:gd name="connsiteY4" fmla="*/ 0 h 1440536"/>
                <a:gd name="connsiteX5" fmla="*/ 0 w 1663482"/>
                <a:gd name="connsiteY5" fmla="*/ 1440536 h 14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3482" h="1440536">
                  <a:moveTo>
                    <a:pt x="0" y="1440536"/>
                  </a:moveTo>
                  <a:lnTo>
                    <a:pt x="0" y="1440536"/>
                  </a:lnTo>
                  <a:lnTo>
                    <a:pt x="1663483" y="1440536"/>
                  </a:lnTo>
                  <a:lnTo>
                    <a:pt x="1663483" y="1440536"/>
                  </a:lnTo>
                  <a:lnTo>
                    <a:pt x="831787" y="0"/>
                  </a:lnTo>
                  <a:lnTo>
                    <a:pt x="0" y="1440536"/>
                  </a:lnTo>
                  <a:close/>
                </a:path>
              </a:pathLst>
            </a:custGeom>
            <a:solidFill>
              <a:schemeClr val="accent4"/>
            </a:solidFill>
            <a:ln w="9158"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A86EADCF-3CE9-4458-B73C-5F8901D9755E}"/>
                </a:ext>
              </a:extLst>
            </p:cNvPr>
            <p:cNvSpPr/>
            <p:nvPr/>
          </p:nvSpPr>
          <p:spPr>
            <a:xfrm>
              <a:off x="4817460" y="2768101"/>
              <a:ext cx="2500871" cy="2165892"/>
            </a:xfrm>
            <a:custGeom>
              <a:avLst/>
              <a:gdLst>
                <a:gd name="connsiteX0" fmla="*/ 2639072 w 3518729"/>
                <a:gd name="connsiteY0" fmla="*/ 0 h 3047415"/>
                <a:gd name="connsiteX1" fmla="*/ 879658 w 3518729"/>
                <a:gd name="connsiteY1" fmla="*/ 0 h 3047415"/>
                <a:gd name="connsiteX2" fmla="*/ 0 w 3518729"/>
                <a:gd name="connsiteY2" fmla="*/ 1523708 h 3047415"/>
                <a:gd name="connsiteX3" fmla="*/ 879658 w 3518729"/>
                <a:gd name="connsiteY3" fmla="*/ 3047416 h 3047415"/>
                <a:gd name="connsiteX4" fmla="*/ 2639072 w 3518729"/>
                <a:gd name="connsiteY4" fmla="*/ 3047416 h 3047415"/>
                <a:gd name="connsiteX5" fmla="*/ 3518730 w 3518729"/>
                <a:gd name="connsiteY5" fmla="*/ 1523708 h 3047415"/>
                <a:gd name="connsiteX6" fmla="*/ 2639072 w 3518729"/>
                <a:gd name="connsiteY6" fmla="*/ 0 h 304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8729" h="3047415">
                  <a:moveTo>
                    <a:pt x="2639072" y="0"/>
                  </a:moveTo>
                  <a:lnTo>
                    <a:pt x="879658" y="0"/>
                  </a:lnTo>
                  <a:lnTo>
                    <a:pt x="0" y="1523708"/>
                  </a:lnTo>
                  <a:lnTo>
                    <a:pt x="879658" y="3047416"/>
                  </a:lnTo>
                  <a:lnTo>
                    <a:pt x="2639072" y="3047416"/>
                  </a:lnTo>
                  <a:lnTo>
                    <a:pt x="3518730" y="1523708"/>
                  </a:lnTo>
                  <a:lnTo>
                    <a:pt x="2639072" y="0"/>
                  </a:lnTo>
                  <a:close/>
                </a:path>
              </a:pathLst>
            </a:custGeom>
            <a:gradFill flip="none" rotWithShape="1">
              <a:gsLst>
                <a:gs pos="0">
                  <a:schemeClr val="bg1"/>
                </a:gs>
                <a:gs pos="100000">
                  <a:schemeClr val="bg1">
                    <a:lumMod val="85000"/>
                  </a:schemeClr>
                </a:gs>
              </a:gsLst>
              <a:lin ang="2700000" scaled="1"/>
              <a:tileRect/>
            </a:gradFill>
            <a:ln w="127000" cap="flat">
              <a:noFill/>
              <a:prstDash val="solid"/>
              <a:miter/>
            </a:ln>
          </p:spPr>
          <p:txBody>
            <a:bodyPr rtlCol="0" anchor="ctr"/>
            <a:lstStyle/>
            <a:p>
              <a:endParaRPr lang="en-IN"/>
            </a:p>
          </p:txBody>
        </p:sp>
        <p:sp>
          <p:nvSpPr>
            <p:cNvPr id="25" name="TextBox 24">
              <a:extLst>
                <a:ext uri="{FF2B5EF4-FFF2-40B4-BE49-F238E27FC236}">
                  <a16:creationId xmlns:a16="http://schemas.microsoft.com/office/drawing/2014/main" id="{0E5B4BE9-4433-45FE-B1B1-2187A91DB914}"/>
                </a:ext>
              </a:extLst>
            </p:cNvPr>
            <p:cNvSpPr txBox="1"/>
            <p:nvPr/>
          </p:nvSpPr>
          <p:spPr>
            <a:xfrm>
              <a:off x="5092100" y="3396067"/>
              <a:ext cx="1951592" cy="909961"/>
            </a:xfrm>
            <a:prstGeom prst="rect">
              <a:avLst/>
            </a:prstGeom>
            <a:noFill/>
          </p:spPr>
          <p:txBody>
            <a:bodyPr wrap="square" lIns="0" tIns="0" rIns="0" bIns="0" rtlCol="0" anchor="ctr">
              <a:noAutofit/>
            </a:bodyPr>
            <a:lstStyle/>
            <a:p>
              <a:pPr algn="ctr"/>
              <a:r>
                <a:rPr lang="en-IN" sz="2000" b="1" dirty="0">
                  <a:solidFill>
                    <a:schemeClr val="tx1">
                      <a:lumMod val="85000"/>
                      <a:lumOff val="15000"/>
                    </a:schemeClr>
                  </a:solidFill>
                  <a:latin typeface="Trebuchet MS" panose="020B0603020202020204" pitchFamily="34" charset="0"/>
                </a:rPr>
                <a:t>4. </a:t>
              </a:r>
            </a:p>
            <a:p>
              <a:pPr algn="ctr"/>
              <a:r>
                <a:rPr lang="en-IN" sz="2000" b="1" dirty="0">
                  <a:solidFill>
                    <a:schemeClr val="tx1">
                      <a:lumMod val="85000"/>
                      <a:lumOff val="15000"/>
                    </a:schemeClr>
                  </a:solidFill>
                  <a:latin typeface="Trebuchet MS" panose="020B0603020202020204" pitchFamily="34" charset="0"/>
                </a:rPr>
                <a:t>Audit Findings </a:t>
              </a:r>
              <a:endParaRPr lang="en-IN" sz="2000" b="1" dirty="0">
                <a:latin typeface="Trebuchet MS" panose="020B0603020202020204" pitchFamily="34" charset="0"/>
              </a:endParaRPr>
            </a:p>
          </p:txBody>
        </p:sp>
        <p:grpSp>
          <p:nvGrpSpPr>
            <p:cNvPr id="26" name="Group 25">
              <a:extLst>
                <a:ext uri="{FF2B5EF4-FFF2-40B4-BE49-F238E27FC236}">
                  <a16:creationId xmlns:a16="http://schemas.microsoft.com/office/drawing/2014/main" id="{DF5AE5CB-846C-4609-A649-DBF39A79B8A7}"/>
                </a:ext>
              </a:extLst>
            </p:cNvPr>
            <p:cNvGrpSpPr/>
            <p:nvPr/>
          </p:nvGrpSpPr>
          <p:grpSpPr>
            <a:xfrm>
              <a:off x="5347420" y="2284880"/>
              <a:ext cx="1487372" cy="135786"/>
              <a:chOff x="5294312" y="2245133"/>
              <a:chExt cx="1600200" cy="146086"/>
            </a:xfrm>
          </p:grpSpPr>
          <p:cxnSp>
            <p:nvCxnSpPr>
              <p:cNvPr id="54" name="Straight Connector 53">
                <a:extLst>
                  <a:ext uri="{FF2B5EF4-FFF2-40B4-BE49-F238E27FC236}">
                    <a16:creationId xmlns:a16="http://schemas.microsoft.com/office/drawing/2014/main" id="{7E224FB8-B14A-4F82-8E23-76CBE1F65EEA}"/>
                  </a:ext>
                </a:extLst>
              </p:cNvPr>
              <p:cNvCxnSpPr>
                <a:cxnSpLocks/>
              </p:cNvCxnSpPr>
              <p:nvPr/>
            </p:nvCxnSpPr>
            <p:spPr>
              <a:xfrm>
                <a:off x="5294312" y="2316394"/>
                <a:ext cx="16002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AD9D4F0-6AD0-4B38-A613-BB00C2772B97}"/>
                  </a:ext>
                </a:extLst>
              </p:cNvPr>
              <p:cNvSpPr/>
              <p:nvPr/>
            </p:nvSpPr>
            <p:spPr>
              <a:xfrm>
                <a:off x="6019844" y="2245133"/>
                <a:ext cx="146086" cy="146086"/>
              </a:xfrm>
              <a:prstGeom prst="ellipse">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7" name="Group 26">
              <a:extLst>
                <a:ext uri="{FF2B5EF4-FFF2-40B4-BE49-F238E27FC236}">
                  <a16:creationId xmlns:a16="http://schemas.microsoft.com/office/drawing/2014/main" id="{65907C49-5B75-4158-9336-5A40C378F52B}"/>
                </a:ext>
              </a:extLst>
            </p:cNvPr>
            <p:cNvGrpSpPr/>
            <p:nvPr/>
          </p:nvGrpSpPr>
          <p:grpSpPr>
            <a:xfrm>
              <a:off x="5347420" y="5282255"/>
              <a:ext cx="1487372" cy="135786"/>
              <a:chOff x="5294312" y="2245133"/>
              <a:chExt cx="1600200" cy="146086"/>
            </a:xfrm>
          </p:grpSpPr>
          <p:cxnSp>
            <p:nvCxnSpPr>
              <p:cNvPr id="52" name="Straight Connector 51">
                <a:extLst>
                  <a:ext uri="{FF2B5EF4-FFF2-40B4-BE49-F238E27FC236}">
                    <a16:creationId xmlns:a16="http://schemas.microsoft.com/office/drawing/2014/main" id="{F1DDC51F-495F-4F83-B53D-1C68A5FC14DC}"/>
                  </a:ext>
                </a:extLst>
              </p:cNvPr>
              <p:cNvCxnSpPr>
                <a:cxnSpLocks/>
              </p:cNvCxnSpPr>
              <p:nvPr/>
            </p:nvCxnSpPr>
            <p:spPr>
              <a:xfrm>
                <a:off x="5294312" y="2316394"/>
                <a:ext cx="16002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3D9E40F6-7643-4E2F-A853-88BFB6E70CF7}"/>
                  </a:ext>
                </a:extLst>
              </p:cNvPr>
              <p:cNvSpPr/>
              <p:nvPr/>
            </p:nvSpPr>
            <p:spPr>
              <a:xfrm>
                <a:off x="6019844" y="2245133"/>
                <a:ext cx="146086" cy="146086"/>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8" name="Group 27">
              <a:extLst>
                <a:ext uri="{FF2B5EF4-FFF2-40B4-BE49-F238E27FC236}">
                  <a16:creationId xmlns:a16="http://schemas.microsoft.com/office/drawing/2014/main" id="{A2CA338A-DB0C-4975-B5F3-F9DD3B86F072}"/>
                </a:ext>
              </a:extLst>
            </p:cNvPr>
            <p:cNvGrpSpPr/>
            <p:nvPr/>
          </p:nvGrpSpPr>
          <p:grpSpPr>
            <a:xfrm rot="3600000">
              <a:off x="6647739" y="3034224"/>
              <a:ext cx="1487372" cy="135786"/>
              <a:chOff x="5294312" y="2245133"/>
              <a:chExt cx="1600200" cy="146086"/>
            </a:xfrm>
          </p:grpSpPr>
          <p:cxnSp>
            <p:nvCxnSpPr>
              <p:cNvPr id="50" name="Straight Connector 49">
                <a:extLst>
                  <a:ext uri="{FF2B5EF4-FFF2-40B4-BE49-F238E27FC236}">
                    <a16:creationId xmlns:a16="http://schemas.microsoft.com/office/drawing/2014/main" id="{2666779D-FF2C-41A9-88FC-D5587657F6A9}"/>
                  </a:ext>
                </a:extLst>
              </p:cNvPr>
              <p:cNvCxnSpPr>
                <a:cxnSpLocks/>
              </p:cNvCxnSpPr>
              <p:nvPr/>
            </p:nvCxnSpPr>
            <p:spPr>
              <a:xfrm>
                <a:off x="5294312" y="2316394"/>
                <a:ext cx="16002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4B77186A-82A5-4BC7-97BE-94181C0A6385}"/>
                  </a:ext>
                </a:extLst>
              </p:cNvPr>
              <p:cNvSpPr/>
              <p:nvPr/>
            </p:nvSpPr>
            <p:spPr>
              <a:xfrm>
                <a:off x="6019844" y="2245133"/>
                <a:ext cx="146086" cy="146086"/>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9" name="Group 28">
              <a:extLst>
                <a:ext uri="{FF2B5EF4-FFF2-40B4-BE49-F238E27FC236}">
                  <a16:creationId xmlns:a16="http://schemas.microsoft.com/office/drawing/2014/main" id="{F26293BD-0A35-4876-8184-A62025E01AA6}"/>
                </a:ext>
              </a:extLst>
            </p:cNvPr>
            <p:cNvGrpSpPr/>
            <p:nvPr/>
          </p:nvGrpSpPr>
          <p:grpSpPr>
            <a:xfrm rot="3600000">
              <a:off x="4001717" y="4544500"/>
              <a:ext cx="1487372" cy="135786"/>
              <a:chOff x="5294312" y="2245133"/>
              <a:chExt cx="1600200" cy="146086"/>
            </a:xfrm>
          </p:grpSpPr>
          <p:cxnSp>
            <p:nvCxnSpPr>
              <p:cNvPr id="48" name="Straight Connector 47">
                <a:extLst>
                  <a:ext uri="{FF2B5EF4-FFF2-40B4-BE49-F238E27FC236}">
                    <a16:creationId xmlns:a16="http://schemas.microsoft.com/office/drawing/2014/main" id="{110D9F1E-454D-40C4-B555-8F5CF3CDB221}"/>
                  </a:ext>
                </a:extLst>
              </p:cNvPr>
              <p:cNvCxnSpPr>
                <a:cxnSpLocks/>
              </p:cNvCxnSpPr>
              <p:nvPr/>
            </p:nvCxnSpPr>
            <p:spPr>
              <a:xfrm>
                <a:off x="5294312" y="2316394"/>
                <a:ext cx="16002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AB0B77DB-06CD-4DDA-8025-2520BEBAA786}"/>
                  </a:ext>
                </a:extLst>
              </p:cNvPr>
              <p:cNvSpPr/>
              <p:nvPr/>
            </p:nvSpPr>
            <p:spPr>
              <a:xfrm>
                <a:off x="6019844" y="2245133"/>
                <a:ext cx="146086" cy="146086"/>
              </a:xfrm>
              <a:prstGeom prst="ellipse">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0" name="Group 29">
              <a:extLst>
                <a:ext uri="{FF2B5EF4-FFF2-40B4-BE49-F238E27FC236}">
                  <a16:creationId xmlns:a16="http://schemas.microsoft.com/office/drawing/2014/main" id="{B6DDB766-A149-41DA-91F6-E955FFDA136E}"/>
                </a:ext>
              </a:extLst>
            </p:cNvPr>
            <p:cNvGrpSpPr/>
            <p:nvPr/>
          </p:nvGrpSpPr>
          <p:grpSpPr>
            <a:xfrm rot="18000000">
              <a:off x="4010890" y="3018772"/>
              <a:ext cx="1487372" cy="135786"/>
              <a:chOff x="5294312" y="2245133"/>
              <a:chExt cx="1600200" cy="146086"/>
            </a:xfrm>
          </p:grpSpPr>
          <p:cxnSp>
            <p:nvCxnSpPr>
              <p:cNvPr id="46" name="Straight Connector 45">
                <a:extLst>
                  <a:ext uri="{FF2B5EF4-FFF2-40B4-BE49-F238E27FC236}">
                    <a16:creationId xmlns:a16="http://schemas.microsoft.com/office/drawing/2014/main" id="{630FAA3C-ED3B-4712-AFD3-D4FE5A8CFBFB}"/>
                  </a:ext>
                </a:extLst>
              </p:cNvPr>
              <p:cNvCxnSpPr>
                <a:cxnSpLocks/>
              </p:cNvCxnSpPr>
              <p:nvPr/>
            </p:nvCxnSpPr>
            <p:spPr>
              <a:xfrm>
                <a:off x="5294312" y="2316394"/>
                <a:ext cx="16002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7633091B-EBFF-48AB-A36A-C34C38FB4F9D}"/>
                  </a:ext>
                </a:extLst>
              </p:cNvPr>
              <p:cNvSpPr/>
              <p:nvPr/>
            </p:nvSpPr>
            <p:spPr>
              <a:xfrm>
                <a:off x="6019844" y="2245133"/>
                <a:ext cx="146086" cy="146086"/>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1" name="Group 30">
              <a:extLst>
                <a:ext uri="{FF2B5EF4-FFF2-40B4-BE49-F238E27FC236}">
                  <a16:creationId xmlns:a16="http://schemas.microsoft.com/office/drawing/2014/main" id="{E7C65959-0422-4B5E-A198-B0AAD49942E0}"/>
                </a:ext>
              </a:extLst>
            </p:cNvPr>
            <p:cNvGrpSpPr/>
            <p:nvPr/>
          </p:nvGrpSpPr>
          <p:grpSpPr>
            <a:xfrm rot="18000000">
              <a:off x="6645324" y="4532912"/>
              <a:ext cx="1487372" cy="135786"/>
              <a:chOff x="5294312" y="2245133"/>
              <a:chExt cx="1600200" cy="146086"/>
            </a:xfrm>
          </p:grpSpPr>
          <p:cxnSp>
            <p:nvCxnSpPr>
              <p:cNvPr id="44" name="Straight Connector 43">
                <a:extLst>
                  <a:ext uri="{FF2B5EF4-FFF2-40B4-BE49-F238E27FC236}">
                    <a16:creationId xmlns:a16="http://schemas.microsoft.com/office/drawing/2014/main" id="{FE3A11D3-CE7B-4790-ADC7-651929DABAA3}"/>
                  </a:ext>
                </a:extLst>
              </p:cNvPr>
              <p:cNvCxnSpPr>
                <a:cxnSpLocks/>
              </p:cNvCxnSpPr>
              <p:nvPr/>
            </p:nvCxnSpPr>
            <p:spPr>
              <a:xfrm>
                <a:off x="5294312" y="2316394"/>
                <a:ext cx="1600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E64B022-F395-4403-8EBC-A2A68FB01B10}"/>
                  </a:ext>
                </a:extLst>
              </p:cNvPr>
              <p:cNvSpPr/>
              <p:nvPr/>
            </p:nvSpPr>
            <p:spPr>
              <a:xfrm>
                <a:off x="6019844" y="2245133"/>
                <a:ext cx="146086" cy="146086"/>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2" name="Isosceles Triangle 31">
              <a:extLst>
                <a:ext uri="{FF2B5EF4-FFF2-40B4-BE49-F238E27FC236}">
                  <a16:creationId xmlns:a16="http://schemas.microsoft.com/office/drawing/2014/main" id="{7EE6E767-B167-49E8-884B-B2981B3FBD1E}"/>
                </a:ext>
              </a:extLst>
            </p:cNvPr>
            <p:cNvSpPr/>
            <p:nvPr/>
          </p:nvSpPr>
          <p:spPr>
            <a:xfrm>
              <a:off x="6017360" y="2114185"/>
              <a:ext cx="149893" cy="129218"/>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Isosceles Triangle 32">
              <a:extLst>
                <a:ext uri="{FF2B5EF4-FFF2-40B4-BE49-F238E27FC236}">
                  <a16:creationId xmlns:a16="http://schemas.microsoft.com/office/drawing/2014/main" id="{7D1747C0-0750-46A6-9ABF-FB913B931B9C}"/>
                </a:ext>
              </a:extLst>
            </p:cNvPr>
            <p:cNvSpPr/>
            <p:nvPr/>
          </p:nvSpPr>
          <p:spPr>
            <a:xfrm rot="10800000">
              <a:off x="6017360" y="5467332"/>
              <a:ext cx="149893" cy="129218"/>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Isosceles Triangle 33">
              <a:extLst>
                <a:ext uri="{FF2B5EF4-FFF2-40B4-BE49-F238E27FC236}">
                  <a16:creationId xmlns:a16="http://schemas.microsoft.com/office/drawing/2014/main" id="{2B9BBE5D-9082-46D1-9BEE-DAFF344492B7}"/>
                </a:ext>
              </a:extLst>
            </p:cNvPr>
            <p:cNvSpPr/>
            <p:nvPr/>
          </p:nvSpPr>
          <p:spPr>
            <a:xfrm rot="10800000">
              <a:off x="7459613" y="2969358"/>
              <a:ext cx="149893" cy="129218"/>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Isosceles Triangle 34">
              <a:extLst>
                <a:ext uri="{FF2B5EF4-FFF2-40B4-BE49-F238E27FC236}">
                  <a16:creationId xmlns:a16="http://schemas.microsoft.com/office/drawing/2014/main" id="{D86E600F-E825-4B73-8CFC-99FA0D32870F}"/>
                </a:ext>
              </a:extLst>
            </p:cNvPr>
            <p:cNvSpPr/>
            <p:nvPr/>
          </p:nvSpPr>
          <p:spPr>
            <a:xfrm rot="7200000">
              <a:off x="7487130" y="4630486"/>
              <a:ext cx="149893" cy="129218"/>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Isosceles Triangle 35">
              <a:extLst>
                <a:ext uri="{FF2B5EF4-FFF2-40B4-BE49-F238E27FC236}">
                  <a16:creationId xmlns:a16="http://schemas.microsoft.com/office/drawing/2014/main" id="{50A157BB-AE84-426F-9044-3FC838105F8C}"/>
                </a:ext>
              </a:extLst>
            </p:cNvPr>
            <p:cNvSpPr/>
            <p:nvPr/>
          </p:nvSpPr>
          <p:spPr>
            <a:xfrm rot="14400000">
              <a:off x="4499824" y="4641060"/>
              <a:ext cx="149893" cy="129218"/>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Isosceles Triangle 36">
              <a:extLst>
                <a:ext uri="{FF2B5EF4-FFF2-40B4-BE49-F238E27FC236}">
                  <a16:creationId xmlns:a16="http://schemas.microsoft.com/office/drawing/2014/main" id="{BB3E95CC-610C-490A-B930-489762A04FCB}"/>
                </a:ext>
              </a:extLst>
            </p:cNvPr>
            <p:cNvSpPr/>
            <p:nvPr/>
          </p:nvSpPr>
          <p:spPr>
            <a:xfrm rot="18000000">
              <a:off x="4515459" y="2929827"/>
              <a:ext cx="149893" cy="129218"/>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TextBox 38">
              <a:extLst>
                <a:ext uri="{FF2B5EF4-FFF2-40B4-BE49-F238E27FC236}">
                  <a16:creationId xmlns:a16="http://schemas.microsoft.com/office/drawing/2014/main" id="{41BF938E-A72D-4C1B-A0E2-148DD3D327EF}"/>
                </a:ext>
              </a:extLst>
            </p:cNvPr>
            <p:cNvSpPr txBox="1"/>
            <p:nvPr/>
          </p:nvSpPr>
          <p:spPr>
            <a:xfrm>
              <a:off x="6668329" y="1273339"/>
              <a:ext cx="4350649" cy="1557063"/>
            </a:xfrm>
            <a:prstGeom prst="rect">
              <a:avLst/>
            </a:prstGeom>
            <a:noFill/>
          </p:spPr>
          <p:txBody>
            <a:bodyPr wrap="square" lIns="0" tIns="0" rIns="0" bIns="0" rtlCol="0" anchor="ctr">
              <a:noAutofit/>
            </a:bodyPr>
            <a:lstStyle/>
            <a:p>
              <a:pPr algn="just">
                <a:lnSpc>
                  <a:spcPct val="90000"/>
                </a:lnSpc>
              </a:pPr>
              <a:r>
                <a:rPr lang="en-US" dirty="0">
                  <a:solidFill>
                    <a:srgbClr val="0070C0"/>
                  </a:solidFill>
                  <a:latin typeface="Trebuchet MS" panose="020B0603020202020204" pitchFamily="34" charset="0"/>
                </a:rPr>
                <a:t>PO-RALG and Ministries failed to implement 67% of planned NAP desertification activities.</a:t>
              </a:r>
            </a:p>
            <a:p>
              <a:pPr algn="just">
                <a:lnSpc>
                  <a:spcPct val="90000"/>
                </a:lnSpc>
              </a:pPr>
              <a:endParaRPr lang="en-US" sz="2000" dirty="0">
                <a:solidFill>
                  <a:srgbClr val="0070C0"/>
                </a:solidFill>
                <a:latin typeface="Trebuchet MS" panose="020B0603020202020204" pitchFamily="34" charset="0"/>
              </a:endParaRPr>
            </a:p>
            <a:p>
              <a:pPr marL="685800" indent="-228600" algn="just">
                <a:lnSpc>
                  <a:spcPct val="90000"/>
                </a:lnSpc>
                <a:buFont typeface="Arial" panose="020B0604020202020204" pitchFamily="34" charset="0"/>
                <a:buChar char="•"/>
              </a:pPr>
              <a:r>
                <a:rPr lang="en-US" sz="1600" dirty="0">
                  <a:solidFill>
                    <a:schemeClr val="tx1"/>
                  </a:solidFill>
                  <a:latin typeface="Trebuchet MS" panose="020B0603020202020204" pitchFamily="34" charset="0"/>
                </a:rPr>
                <a:t>Only </a:t>
              </a:r>
              <a:r>
                <a:rPr lang="en-GB" sz="1600" dirty="0">
                  <a:solidFill>
                    <a:schemeClr val="tx1"/>
                  </a:solidFill>
                  <a:latin typeface="Trebuchet MS" panose="020B0603020202020204" pitchFamily="34" charset="0"/>
                </a:rPr>
                <a:t>14 out of 21 activities were implemented </a:t>
              </a:r>
            </a:p>
          </p:txBody>
        </p:sp>
        <p:sp>
          <p:nvSpPr>
            <p:cNvPr id="40" name="TextBox 39">
              <a:extLst>
                <a:ext uri="{FF2B5EF4-FFF2-40B4-BE49-F238E27FC236}">
                  <a16:creationId xmlns:a16="http://schemas.microsoft.com/office/drawing/2014/main" id="{9F9EDDA3-7BBE-419E-96DE-E21E932432D7}"/>
                </a:ext>
              </a:extLst>
            </p:cNvPr>
            <p:cNvSpPr txBox="1"/>
            <p:nvPr/>
          </p:nvSpPr>
          <p:spPr>
            <a:xfrm>
              <a:off x="7821003" y="3028865"/>
              <a:ext cx="4109033" cy="2319627"/>
            </a:xfrm>
            <a:prstGeom prst="rect">
              <a:avLst/>
            </a:prstGeom>
            <a:noFill/>
          </p:spPr>
          <p:txBody>
            <a:bodyPr wrap="square" lIns="0" tIns="0" rIns="0" bIns="0" rtlCol="0" anchor="ctr">
              <a:noAutofit/>
            </a:bodyPr>
            <a:lstStyle/>
            <a:p>
              <a:pPr algn="just">
                <a:lnSpc>
                  <a:spcPct val="90000"/>
                </a:lnSpc>
              </a:pPr>
              <a:r>
                <a:rPr lang="en-GB" dirty="0">
                  <a:solidFill>
                    <a:schemeClr val="accent2">
                      <a:lumMod val="75000"/>
                    </a:schemeClr>
                  </a:solidFill>
                  <a:latin typeface="Trebuchet MS" panose="020B0603020202020204" pitchFamily="34" charset="0"/>
                </a:rPr>
                <a:t>Inadequate Coordination for the Implementation of the National Action Programme to Combat Desertification</a:t>
              </a:r>
            </a:p>
            <a:p>
              <a:pPr marL="457200" indent="-228600" algn="just">
                <a:lnSpc>
                  <a:spcPct val="90000"/>
                </a:lnSpc>
                <a:buFont typeface="Arial" panose="020B0604020202020204" pitchFamily="34" charset="0"/>
                <a:buChar char="•"/>
              </a:pPr>
              <a:r>
                <a:rPr lang="en-GB" sz="1600" dirty="0">
                  <a:solidFill>
                    <a:schemeClr val="tx1"/>
                  </a:solidFill>
                  <a:latin typeface="Trebuchet MS" panose="020B0603020202020204" pitchFamily="34" charset="0"/>
                </a:rPr>
                <a:t>Insufficient reporting from implementing entities to the VPO</a:t>
              </a:r>
            </a:p>
            <a:p>
              <a:pPr marL="457200" indent="-228600" algn="just">
                <a:lnSpc>
                  <a:spcPct val="90000"/>
                </a:lnSpc>
                <a:buFont typeface="Arial" panose="020B0604020202020204" pitchFamily="34" charset="0"/>
                <a:buChar char="•"/>
              </a:pPr>
              <a:r>
                <a:rPr lang="en-GB" sz="1600" dirty="0">
                  <a:solidFill>
                    <a:schemeClr val="tx1"/>
                  </a:solidFill>
                  <a:latin typeface="Trebuchet MS" panose="020B0603020202020204" pitchFamily="34" charset="0"/>
                </a:rPr>
                <a:t>VPO provides limited feedback to Implementing Entities on the Status of NAP</a:t>
              </a:r>
            </a:p>
          </p:txBody>
        </p:sp>
        <p:sp>
          <p:nvSpPr>
            <p:cNvPr id="41" name="TextBox 40">
              <a:extLst>
                <a:ext uri="{FF2B5EF4-FFF2-40B4-BE49-F238E27FC236}">
                  <a16:creationId xmlns:a16="http://schemas.microsoft.com/office/drawing/2014/main" id="{3EF5F62D-E84B-47D5-A47E-4C6E3BFB429B}"/>
                </a:ext>
              </a:extLst>
            </p:cNvPr>
            <p:cNvSpPr txBox="1"/>
            <p:nvPr/>
          </p:nvSpPr>
          <p:spPr>
            <a:xfrm>
              <a:off x="696881" y="1103344"/>
              <a:ext cx="4154017" cy="1522929"/>
            </a:xfrm>
            <a:prstGeom prst="rect">
              <a:avLst/>
            </a:prstGeom>
            <a:noFill/>
          </p:spPr>
          <p:txBody>
            <a:bodyPr wrap="square" lIns="0" tIns="0" rIns="0" bIns="0" rtlCol="0" anchor="ctr">
              <a:noAutofit/>
            </a:bodyPr>
            <a:lstStyle/>
            <a:p>
              <a:pPr algn="just">
                <a:lnSpc>
                  <a:spcPct val="90000"/>
                </a:lnSpc>
              </a:pPr>
              <a:r>
                <a:rPr lang="en-GB" dirty="0">
                  <a:solidFill>
                    <a:srgbClr val="00B050"/>
                  </a:solidFill>
                  <a:latin typeface="Trebuchet MS" panose="020B0603020202020204" pitchFamily="34" charset="0"/>
                </a:rPr>
                <a:t>Vice President’s Office  and Sector Ministries lacked updated statistics on the country’s desertification status</a:t>
              </a:r>
            </a:p>
            <a:p>
              <a:pPr algn="just">
                <a:lnSpc>
                  <a:spcPct val="90000"/>
                </a:lnSpc>
              </a:pPr>
              <a:endParaRPr lang="en-GB" sz="1100" dirty="0">
                <a:solidFill>
                  <a:srgbClr val="00B050"/>
                </a:solidFill>
                <a:latin typeface="Trebuchet MS" panose="020B0603020202020204" pitchFamily="34" charset="0"/>
              </a:endParaRPr>
            </a:p>
            <a:p>
              <a:pPr marL="685800" indent="-106363" algn="just">
                <a:lnSpc>
                  <a:spcPct val="90000"/>
                </a:lnSpc>
                <a:buFont typeface="Arial" panose="020B0604020202020204" pitchFamily="34" charset="0"/>
                <a:buChar char="•"/>
              </a:pPr>
              <a:r>
                <a:rPr lang="en-GB" sz="1600" dirty="0">
                  <a:solidFill>
                    <a:schemeClr val="tx1"/>
                  </a:solidFill>
                  <a:latin typeface="Trebuchet MS" panose="020B0603020202020204" pitchFamily="34" charset="0"/>
                </a:rPr>
                <a:t> Latest information  available was up to 2022</a:t>
              </a:r>
            </a:p>
          </p:txBody>
        </p:sp>
        <p:sp>
          <p:nvSpPr>
            <p:cNvPr id="42" name="TextBox 41">
              <a:extLst>
                <a:ext uri="{FF2B5EF4-FFF2-40B4-BE49-F238E27FC236}">
                  <a16:creationId xmlns:a16="http://schemas.microsoft.com/office/drawing/2014/main" id="{AA6CBA57-AC89-4DEA-ABFE-CCF8E20DE154}"/>
                </a:ext>
              </a:extLst>
            </p:cNvPr>
            <p:cNvSpPr txBox="1"/>
            <p:nvPr/>
          </p:nvSpPr>
          <p:spPr>
            <a:xfrm>
              <a:off x="196155" y="2983690"/>
              <a:ext cx="4112163" cy="2766145"/>
            </a:xfrm>
            <a:prstGeom prst="rect">
              <a:avLst/>
            </a:prstGeom>
            <a:noFill/>
          </p:spPr>
          <p:txBody>
            <a:bodyPr wrap="square" lIns="0" tIns="0" rIns="0" bIns="0" rtlCol="0" anchor="ctr">
              <a:noAutofit/>
            </a:bodyPr>
            <a:lstStyle/>
            <a:p>
              <a:pPr algn="just">
                <a:lnSpc>
                  <a:spcPct val="90000"/>
                </a:lnSpc>
              </a:pPr>
              <a:r>
                <a:rPr lang="en-GB" dirty="0">
                  <a:solidFill>
                    <a:srgbClr val="00B0F0"/>
                  </a:solidFill>
                  <a:latin typeface="Trebuchet MS" panose="020B0603020202020204" pitchFamily="34" charset="0"/>
                </a:rPr>
                <a:t>Inadequate Monitoring and Evaluation of the Implementation of the NAP to Combat Desertification</a:t>
              </a:r>
            </a:p>
            <a:p>
              <a:pPr marL="625475" indent="-274638" algn="just">
                <a:lnSpc>
                  <a:spcPct val="90000"/>
                </a:lnSpc>
                <a:buFont typeface="Arial" panose="020B0604020202020204" pitchFamily="34" charset="0"/>
                <a:buChar char="•"/>
              </a:pPr>
              <a:r>
                <a:rPr lang="en-GB" sz="1600" dirty="0">
                  <a:solidFill>
                    <a:schemeClr val="tx1"/>
                  </a:solidFill>
                  <a:latin typeface="Trebuchet MS" panose="020B0603020202020204" pitchFamily="34" charset="0"/>
                </a:rPr>
                <a:t>Monitoring Plans prepared by VPO, Sector Ministries and LGAs had </a:t>
              </a:r>
              <a:r>
                <a:rPr lang="en-US" sz="1600" dirty="0">
                  <a:solidFill>
                    <a:schemeClr val="tx1"/>
                  </a:solidFill>
                  <a:latin typeface="Trebuchet MS" panose="020B0603020202020204" pitchFamily="34" charset="0"/>
                </a:rPr>
                <a:t>unclear roles and responsibilities and lacked focus on NAPCD-related activities</a:t>
              </a:r>
              <a:r>
                <a:rPr lang="en-GB" sz="1600" dirty="0">
                  <a:solidFill>
                    <a:schemeClr val="tx1"/>
                  </a:solidFill>
                  <a:latin typeface="Trebuchet MS" panose="020B0603020202020204" pitchFamily="34" charset="0"/>
                </a:rPr>
                <a:t> </a:t>
              </a:r>
            </a:p>
            <a:p>
              <a:pPr marL="625475" indent="-274638" algn="just">
                <a:lnSpc>
                  <a:spcPct val="90000"/>
                </a:lnSpc>
                <a:buFont typeface="Arial" panose="020B0604020202020204" pitchFamily="34" charset="0"/>
                <a:buChar char="•"/>
              </a:pPr>
              <a:r>
                <a:rPr lang="en-GB" sz="1600" dirty="0">
                  <a:solidFill>
                    <a:schemeClr val="tx1"/>
                  </a:solidFill>
                  <a:latin typeface="Trebuchet MS" panose="020B0603020202020204" pitchFamily="34" charset="0"/>
                </a:rPr>
                <a:t>MDAs and LGAs lacked </a:t>
              </a:r>
              <a:r>
                <a:rPr lang="en-US" sz="1600" dirty="0">
                  <a:solidFill>
                    <a:schemeClr val="tx1"/>
                  </a:solidFill>
                  <a:latin typeface="Trebuchet MS" panose="020B0603020202020204" pitchFamily="34" charset="0"/>
                </a:rPr>
                <a:t>KPIs and baseline data; and had undefined Targets </a:t>
              </a:r>
              <a:r>
                <a:rPr lang="en-GB" sz="1600" dirty="0">
                  <a:solidFill>
                    <a:schemeClr val="tx1"/>
                  </a:solidFill>
                  <a:latin typeface="Trebuchet MS" panose="020B0603020202020204" pitchFamily="34" charset="0"/>
                </a:rPr>
                <a:t>for monitoring purposes</a:t>
              </a:r>
            </a:p>
            <a:p>
              <a:pPr algn="just">
                <a:lnSpc>
                  <a:spcPct val="90000"/>
                </a:lnSpc>
              </a:pPr>
              <a:endParaRPr lang="en-GB" sz="2000" dirty="0">
                <a:solidFill>
                  <a:srgbClr val="00B0F0"/>
                </a:solidFill>
                <a:latin typeface="Trebuchet MS" panose="020B0603020202020204" pitchFamily="34" charset="0"/>
              </a:endParaRPr>
            </a:p>
          </p:txBody>
        </p:sp>
        <p:sp>
          <p:nvSpPr>
            <p:cNvPr id="56" name="TextBox 55">
              <a:extLst>
                <a:ext uri="{FF2B5EF4-FFF2-40B4-BE49-F238E27FC236}">
                  <a16:creationId xmlns:a16="http://schemas.microsoft.com/office/drawing/2014/main" id="{97A67A0D-57BB-4C1A-93D6-FC89635B312A}"/>
                </a:ext>
              </a:extLst>
            </p:cNvPr>
            <p:cNvSpPr txBox="1"/>
            <p:nvPr/>
          </p:nvSpPr>
          <p:spPr>
            <a:xfrm>
              <a:off x="2075283" y="5627131"/>
              <a:ext cx="7339483" cy="1394498"/>
            </a:xfrm>
            <a:prstGeom prst="rect">
              <a:avLst/>
            </a:prstGeom>
            <a:noFill/>
          </p:spPr>
          <p:txBody>
            <a:bodyPr wrap="square" lIns="0" tIns="0" rIns="0" bIns="0" rtlCol="0" anchor="ctr">
              <a:noAutofit/>
            </a:bodyPr>
            <a:lstStyle/>
            <a:p>
              <a:pPr algn="just">
                <a:lnSpc>
                  <a:spcPct val="90000"/>
                </a:lnSpc>
              </a:pPr>
              <a:r>
                <a:rPr lang="en-GB" dirty="0">
                  <a:solidFill>
                    <a:schemeClr val="accent4">
                      <a:lumMod val="50000"/>
                    </a:schemeClr>
                  </a:solidFill>
                  <a:latin typeface="Trebuchet MS" panose="020B0603020202020204" pitchFamily="34" charset="0"/>
                </a:rPr>
                <a:t>The VPO did not adequately formulate the National Action Programme to combat desertification (NAP) due to lack of a clear, measurable baseline survey, limiting the program's ability to track progress and measure impact effectively.</a:t>
              </a:r>
            </a:p>
          </p:txBody>
        </p:sp>
      </p:grpSp>
    </p:spTree>
    <p:extLst>
      <p:ext uri="{BB962C8B-B14F-4D97-AF65-F5344CB8AC3E}">
        <p14:creationId xmlns:p14="http://schemas.microsoft.com/office/powerpoint/2010/main" val="2622753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F11DD-C51F-81F1-D200-241E898EBF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8C6DB-5570-31DA-8D38-4B81ECEEE651}"/>
              </a:ext>
            </a:extLst>
          </p:cNvPr>
          <p:cNvSpPr>
            <a:spLocks noGrp="1"/>
          </p:cNvSpPr>
          <p:nvPr>
            <p:ph type="title"/>
          </p:nvPr>
        </p:nvSpPr>
        <p:spPr>
          <a:xfrm>
            <a:off x="853806" y="136710"/>
            <a:ext cx="10327105" cy="457650"/>
          </a:xfrm>
        </p:spPr>
        <p:txBody>
          <a:bodyPr>
            <a:normAutofit fontScale="90000"/>
          </a:bodyPr>
          <a:lstStyle/>
          <a:p>
            <a:pPr algn="just"/>
            <a:r>
              <a:rPr lang="en-GB" sz="3200" dirty="0">
                <a:latin typeface="Trebuchet MS" panose="020B0603020202020204" pitchFamily="34" charset="0"/>
              </a:rPr>
              <a:t>6. </a:t>
            </a:r>
            <a:r>
              <a:rPr lang="en-US" sz="3200" dirty="0">
                <a:latin typeface="Trebuchet MS" panose="020B0603020202020204" pitchFamily="34" charset="0"/>
              </a:rPr>
              <a:t>Impacts of Desertification in Tanzania </a:t>
            </a:r>
          </a:p>
        </p:txBody>
      </p:sp>
      <p:sp>
        <p:nvSpPr>
          <p:cNvPr id="5" name="Slide Number Placeholder 4">
            <a:extLst>
              <a:ext uri="{FF2B5EF4-FFF2-40B4-BE49-F238E27FC236}">
                <a16:creationId xmlns:a16="http://schemas.microsoft.com/office/drawing/2014/main" id="{F744F350-75F2-DBD1-6AB0-D68710F3116B}"/>
              </a:ext>
            </a:extLst>
          </p:cNvPr>
          <p:cNvSpPr>
            <a:spLocks noGrp="1"/>
          </p:cNvSpPr>
          <p:nvPr>
            <p:ph type="sldNum" sz="quarter" idx="12"/>
          </p:nvPr>
        </p:nvSpPr>
        <p:spPr/>
        <p:txBody>
          <a:bodyPr/>
          <a:lstStyle/>
          <a:p>
            <a:fld id="{90CA8337-B242-4672-88B2-69DB89C0BD24}" type="slidenum">
              <a:rPr lang="x-none" smtClean="0"/>
              <a:t>8</a:t>
            </a:fld>
            <a:endParaRPr lang="x-none"/>
          </a:p>
        </p:txBody>
      </p:sp>
      <p:sp>
        <p:nvSpPr>
          <p:cNvPr id="57" name="TextBox 56">
            <a:extLst>
              <a:ext uri="{FF2B5EF4-FFF2-40B4-BE49-F238E27FC236}">
                <a16:creationId xmlns:a16="http://schemas.microsoft.com/office/drawing/2014/main" id="{7B27F768-9529-48FE-9551-AF80386C1926}"/>
              </a:ext>
            </a:extLst>
          </p:cNvPr>
          <p:cNvSpPr txBox="1"/>
          <p:nvPr/>
        </p:nvSpPr>
        <p:spPr>
          <a:xfrm>
            <a:off x="182879" y="2200544"/>
            <a:ext cx="2758439" cy="25403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indent="-285750" algn="just">
              <a:lnSpc>
                <a:spcPct val="115000"/>
              </a:lnSpc>
              <a:spcBef>
                <a:spcPts val="0"/>
              </a:spcBef>
              <a:spcAft>
                <a:spcPts val="0"/>
              </a:spcAft>
              <a:buFont typeface="Arial" panose="020B0604020202020204" pitchFamily="34" charset="0"/>
              <a:buChar char="•"/>
            </a:pPr>
            <a:r>
              <a:rPr lang="en-GB" sz="2000" b="1" i="1" kern="0" dirty="0">
                <a:solidFill>
                  <a:srgbClr val="0070C0"/>
                </a:solidFill>
                <a:effectLst/>
                <a:latin typeface="Trebuchet MS" panose="020B0603020202020204" pitchFamily="34" charset="0"/>
                <a:ea typeface="Calibri" panose="020F0502020204030204" pitchFamily="34" charset="0"/>
                <a:cs typeface="Calibri" panose="020F0502020204030204" pitchFamily="34" charset="0"/>
              </a:rPr>
              <a:t>Annual Loss of livestock across twelve (12) districts in Tanzania due to  severe drought conditions (2022)</a:t>
            </a:r>
            <a:endParaRPr lang="en-US" sz="2000" kern="100" dirty="0">
              <a:solidFill>
                <a:srgbClr val="0070C0"/>
              </a:solidFill>
              <a:effectLst/>
              <a:latin typeface="Trebuchet MS" panose="020B0603020202020204" pitchFamily="34" charset="0"/>
              <a:ea typeface="Calibri" panose="020F0502020204030204" pitchFamily="34" charset="0"/>
              <a:cs typeface="Times New Roman" panose="02020603050405020304" pitchFamily="18" charset="0"/>
            </a:endParaRPr>
          </a:p>
        </p:txBody>
      </p:sp>
      <p:graphicFrame>
        <p:nvGraphicFramePr>
          <p:cNvPr id="58" name="Chart 57">
            <a:extLst>
              <a:ext uri="{FF2B5EF4-FFF2-40B4-BE49-F238E27FC236}">
                <a16:creationId xmlns:a16="http://schemas.microsoft.com/office/drawing/2014/main" id="{D6D7CC9F-1E5A-7AF7-4E00-7AC6DF3525E8}"/>
              </a:ext>
            </a:extLst>
          </p:cNvPr>
          <p:cNvGraphicFramePr/>
          <p:nvPr>
            <p:extLst>
              <p:ext uri="{D42A27DB-BD31-4B8C-83A1-F6EECF244321}">
                <p14:modId xmlns:p14="http://schemas.microsoft.com/office/powerpoint/2010/main" val="1898061920"/>
              </p:ext>
            </p:extLst>
          </p:nvPr>
        </p:nvGraphicFramePr>
        <p:xfrm>
          <a:off x="3657604" y="826269"/>
          <a:ext cx="7985756" cy="494969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2721E41A-43CD-40C5-8538-0269B262160B}"/>
              </a:ext>
            </a:extLst>
          </p:cNvPr>
          <p:cNvCxnSpPr/>
          <p:nvPr/>
        </p:nvCxnSpPr>
        <p:spPr>
          <a:xfrm>
            <a:off x="3276600" y="876074"/>
            <a:ext cx="0" cy="4364363"/>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944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F11DD-C51F-81F1-D200-241E898EBF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8C6DB-5570-31DA-8D38-4B81ECEEE651}"/>
              </a:ext>
            </a:extLst>
          </p:cNvPr>
          <p:cNvSpPr>
            <a:spLocks noGrp="1"/>
          </p:cNvSpPr>
          <p:nvPr>
            <p:ph type="title"/>
          </p:nvPr>
        </p:nvSpPr>
        <p:spPr>
          <a:xfrm>
            <a:off x="853806" y="136710"/>
            <a:ext cx="10327105" cy="457650"/>
          </a:xfrm>
        </p:spPr>
        <p:txBody>
          <a:bodyPr>
            <a:normAutofit fontScale="90000"/>
          </a:bodyPr>
          <a:lstStyle/>
          <a:p>
            <a:pPr algn="just"/>
            <a:r>
              <a:rPr lang="en-US" sz="3200" dirty="0">
                <a:latin typeface="Trebuchet MS" panose="020B0603020202020204" pitchFamily="34" charset="0"/>
              </a:rPr>
              <a:t>6. Impacts of Desertification in Tanzania </a:t>
            </a:r>
          </a:p>
        </p:txBody>
      </p:sp>
      <p:sp>
        <p:nvSpPr>
          <p:cNvPr id="5" name="Slide Number Placeholder 4">
            <a:extLst>
              <a:ext uri="{FF2B5EF4-FFF2-40B4-BE49-F238E27FC236}">
                <a16:creationId xmlns:a16="http://schemas.microsoft.com/office/drawing/2014/main" id="{F744F350-75F2-DBD1-6AB0-D68710F3116B}"/>
              </a:ext>
            </a:extLst>
          </p:cNvPr>
          <p:cNvSpPr>
            <a:spLocks noGrp="1"/>
          </p:cNvSpPr>
          <p:nvPr>
            <p:ph type="sldNum" sz="quarter" idx="12"/>
          </p:nvPr>
        </p:nvSpPr>
        <p:spPr/>
        <p:txBody>
          <a:bodyPr/>
          <a:lstStyle/>
          <a:p>
            <a:fld id="{90CA8337-B242-4672-88B2-69DB89C0BD24}" type="slidenum">
              <a:rPr lang="x-none" smtClean="0"/>
              <a:t>9</a:t>
            </a:fld>
            <a:endParaRPr lang="x-none"/>
          </a:p>
        </p:txBody>
      </p:sp>
      <p:sp>
        <p:nvSpPr>
          <p:cNvPr id="59" name="TextBox 58">
            <a:extLst>
              <a:ext uri="{FF2B5EF4-FFF2-40B4-BE49-F238E27FC236}">
                <a16:creationId xmlns:a16="http://schemas.microsoft.com/office/drawing/2014/main" id="{10A9C18E-05CD-4422-B331-404591CE64DC}"/>
              </a:ext>
            </a:extLst>
          </p:cNvPr>
          <p:cNvSpPr txBox="1"/>
          <p:nvPr/>
        </p:nvSpPr>
        <p:spPr>
          <a:xfrm>
            <a:off x="289565" y="2026014"/>
            <a:ext cx="2245524" cy="18324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just">
              <a:lnSpc>
                <a:spcPct val="115000"/>
              </a:lnSpc>
              <a:spcBef>
                <a:spcPts val="0"/>
              </a:spcBef>
              <a:spcAft>
                <a:spcPts val="0"/>
              </a:spcAft>
              <a:buFont typeface="Arial" panose="020B0604020202020204" pitchFamily="34" charset="0"/>
              <a:buChar char="•"/>
            </a:pPr>
            <a:r>
              <a:rPr lang="en-GB" sz="2000" b="1" i="1" dirty="0">
                <a:solidFill>
                  <a:srgbClr val="0070C0"/>
                </a:solidFill>
                <a:latin typeface="Trebuchet MS" panose="020B0603020202020204" pitchFamily="34" charset="0"/>
                <a:ea typeface="Calibri" panose="020F0502020204030204" pitchFamily="34" charset="0"/>
                <a:cs typeface="Calibri" panose="020F0502020204030204" pitchFamily="34" charset="0"/>
              </a:rPr>
              <a:t>Decreasing trend of maize production in Tanzania</a:t>
            </a:r>
            <a:endParaRPr lang="en-US" sz="2000" b="1" i="1" dirty="0">
              <a:solidFill>
                <a:srgbClr val="0070C0"/>
              </a:solidFill>
              <a:latin typeface="Trebuchet MS" panose="020B0603020202020204" pitchFamily="34" charset="0"/>
              <a:ea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CD97838B-9EDB-4191-A0B0-5CA048C48E0A}"/>
              </a:ext>
            </a:extLst>
          </p:cNvPr>
          <p:cNvCxnSpPr>
            <a:cxnSpLocks/>
          </p:cNvCxnSpPr>
          <p:nvPr/>
        </p:nvCxnSpPr>
        <p:spPr>
          <a:xfrm>
            <a:off x="2895600" y="944880"/>
            <a:ext cx="0" cy="4233000"/>
          </a:xfrm>
          <a:prstGeom prst="line">
            <a:avLst/>
          </a:prstGeom>
          <a:ln w="38100"/>
        </p:spPr>
        <p:style>
          <a:lnRef idx="2">
            <a:schemeClr val="accent1"/>
          </a:lnRef>
          <a:fillRef idx="0">
            <a:schemeClr val="accent1"/>
          </a:fillRef>
          <a:effectRef idx="1">
            <a:schemeClr val="accent1"/>
          </a:effectRef>
          <a:fontRef idx="minor">
            <a:schemeClr val="tx1"/>
          </a:fontRef>
        </p:style>
      </p:cxnSp>
      <p:graphicFrame>
        <p:nvGraphicFramePr>
          <p:cNvPr id="11" name="Chart 10">
            <a:extLst>
              <a:ext uri="{FF2B5EF4-FFF2-40B4-BE49-F238E27FC236}">
                <a16:creationId xmlns:a16="http://schemas.microsoft.com/office/drawing/2014/main" id="{0BA81043-F12E-4ADD-9B8C-3C9A69249A4C}"/>
              </a:ext>
            </a:extLst>
          </p:cNvPr>
          <p:cNvGraphicFramePr/>
          <p:nvPr>
            <p:extLst>
              <p:ext uri="{D42A27DB-BD31-4B8C-83A1-F6EECF244321}">
                <p14:modId xmlns:p14="http://schemas.microsoft.com/office/powerpoint/2010/main" val="2091778125"/>
              </p:ext>
            </p:extLst>
          </p:nvPr>
        </p:nvGraphicFramePr>
        <p:xfrm>
          <a:off x="3256110" y="792480"/>
          <a:ext cx="8692045"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4425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1561</TotalTime>
  <Words>946</Words>
  <Application>Microsoft Office PowerPoint</Application>
  <PresentationFormat>Laajakuva</PresentationFormat>
  <Paragraphs>98</Paragraphs>
  <Slides>12</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12</vt:i4>
      </vt:variant>
    </vt:vector>
  </HeadingPairs>
  <TitlesOfParts>
    <vt:vector size="19" baseType="lpstr">
      <vt:lpstr>Arial</vt:lpstr>
      <vt:lpstr>Calibri</vt:lpstr>
      <vt:lpstr>Calibri Light</vt:lpstr>
      <vt:lpstr>Times New Roman</vt:lpstr>
      <vt:lpstr>Trebuchet MS</vt:lpstr>
      <vt:lpstr>Wingdings</vt:lpstr>
      <vt:lpstr>Office Theme</vt:lpstr>
      <vt:lpstr>PowerPoint-esitys</vt:lpstr>
      <vt:lpstr>PowerPoint-esitys</vt:lpstr>
      <vt:lpstr>PowerPoint-esitys</vt:lpstr>
      <vt:lpstr>1. Country Desertification Status </vt:lpstr>
      <vt:lpstr>2. Tanzania’s Efforts to Combat Desertification</vt:lpstr>
      <vt:lpstr>3. About the Audit </vt:lpstr>
      <vt:lpstr>PowerPoint-esitys</vt:lpstr>
      <vt:lpstr>6. Impacts of Desertification in Tanzania </vt:lpstr>
      <vt:lpstr>6. Impacts of Desertification in Tanzania </vt:lpstr>
      <vt:lpstr>7. Audit Recommendations </vt:lpstr>
      <vt:lpstr>8. Conclusion</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D. Nkengele</dc:creator>
  <cp:lastModifiedBy>Virkola Nella (VTV)</cp:lastModifiedBy>
  <cp:revision>98</cp:revision>
  <dcterms:modified xsi:type="dcterms:W3CDTF">2025-06-30T14:27:18Z</dcterms:modified>
</cp:coreProperties>
</file>